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6" r:id="rId4"/>
    <p:sldId id="265" r:id="rId5"/>
    <p:sldId id="453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79" r:id="rId16"/>
    <p:sldId id="280" r:id="rId17"/>
    <p:sldId id="282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5" r:id="rId41"/>
    <p:sldId id="304" r:id="rId42"/>
    <p:sldId id="416" r:id="rId43"/>
    <p:sldId id="417" r:id="rId44"/>
    <p:sldId id="443" r:id="rId45"/>
    <p:sldId id="418" r:id="rId46"/>
    <p:sldId id="419" r:id="rId47"/>
    <p:sldId id="420" r:id="rId48"/>
    <p:sldId id="421" r:id="rId49"/>
    <p:sldId id="444" r:id="rId50"/>
    <p:sldId id="422" r:id="rId51"/>
    <p:sldId id="445" r:id="rId52"/>
    <p:sldId id="446" r:id="rId53"/>
    <p:sldId id="447" r:id="rId54"/>
    <p:sldId id="424" r:id="rId55"/>
    <p:sldId id="466" r:id="rId56"/>
    <p:sldId id="467" r:id="rId57"/>
    <p:sldId id="468" r:id="rId58"/>
    <p:sldId id="426" r:id="rId59"/>
    <p:sldId id="469" r:id="rId60"/>
    <p:sldId id="428" r:id="rId61"/>
    <p:sldId id="452" r:id="rId62"/>
    <p:sldId id="429" r:id="rId63"/>
    <p:sldId id="451" r:id="rId64"/>
    <p:sldId id="430" r:id="rId65"/>
    <p:sldId id="450" r:id="rId66"/>
    <p:sldId id="431" r:id="rId67"/>
    <p:sldId id="449" r:id="rId68"/>
    <p:sldId id="432" r:id="rId69"/>
    <p:sldId id="448" r:id="rId70"/>
    <p:sldId id="433" r:id="rId71"/>
    <p:sldId id="434" r:id="rId72"/>
    <p:sldId id="435" r:id="rId73"/>
    <p:sldId id="436" r:id="rId74"/>
    <p:sldId id="414" r:id="rId75"/>
    <p:sldId id="437" r:id="rId76"/>
    <p:sldId id="438" r:id="rId77"/>
    <p:sldId id="439" r:id="rId78"/>
    <p:sldId id="440" r:id="rId79"/>
    <p:sldId id="441" r:id="rId80"/>
    <p:sldId id="278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411" r:id="rId89"/>
    <p:sldId id="371" r:id="rId90"/>
    <p:sldId id="412" r:id="rId91"/>
    <p:sldId id="381" r:id="rId92"/>
    <p:sldId id="373" r:id="rId93"/>
    <p:sldId id="374" r:id="rId94"/>
    <p:sldId id="382" r:id="rId95"/>
    <p:sldId id="413" r:id="rId96"/>
    <p:sldId id="385" r:id="rId97"/>
    <p:sldId id="384" r:id="rId98"/>
    <p:sldId id="387" r:id="rId99"/>
    <p:sldId id="388" r:id="rId100"/>
    <p:sldId id="389" r:id="rId101"/>
    <p:sldId id="390" r:id="rId102"/>
    <p:sldId id="391" r:id="rId103"/>
    <p:sldId id="393" r:id="rId104"/>
    <p:sldId id="395" r:id="rId105"/>
    <p:sldId id="396" r:id="rId106"/>
    <p:sldId id="399" r:id="rId107"/>
    <p:sldId id="402" r:id="rId108"/>
    <p:sldId id="405" r:id="rId109"/>
    <p:sldId id="410" r:id="rId110"/>
    <p:sldId id="454" r:id="rId111"/>
    <p:sldId id="456" r:id="rId112"/>
    <p:sldId id="457" r:id="rId113"/>
    <p:sldId id="458" r:id="rId114"/>
    <p:sldId id="459" r:id="rId115"/>
    <p:sldId id="460" r:id="rId116"/>
    <p:sldId id="461" r:id="rId117"/>
    <p:sldId id="462" r:id="rId118"/>
    <p:sldId id="464" r:id="rId119"/>
    <p:sldId id="465" r:id="rId120"/>
    <p:sldId id="262" r:id="rId1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9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4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3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9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5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3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4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7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3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8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map.kakao.com/web/" TargetMode="External"/><Relationship Id="rId2" Type="http://schemas.openxmlformats.org/officeDocument/2006/relationships/hyperlink" Target="http://postcode.map.daum.net/gu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aver.github.io/smarteditor2/user_guide/" TargetMode="External"/><Relationship Id="rId4" Type="http://schemas.openxmlformats.org/officeDocument/2006/relationships/hyperlink" Target="https://www.oracle.com/java/technologies/javamail-releases.html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pptbizcam.co.kr/?p=649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dailyvet.co.kr/news/industry/105371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etnu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ypetlife.co.kr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jpeg"/><Relationship Id="rId5" Type="http://schemas.openxmlformats.org/officeDocument/2006/relationships/image" Target="../media/image162.jpeg"/><Relationship Id="rId4" Type="http://schemas.openxmlformats.org/officeDocument/2006/relationships/image" Target="../media/image16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3126920" y="2513438"/>
            <a:ext cx="593816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 err="1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AniBuddy</a:t>
            </a:r>
            <a:endParaRPr lang="en-US" altLang="ko-KR" sz="3600" b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Kh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정보교육원 세미 프로젝트 </a:t>
            </a: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435526" y="3951242"/>
            <a:ext cx="1320947" cy="28364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조장 </a:t>
            </a:r>
            <a:r>
              <a:rPr lang="en-US" altLang="ko-KR" sz="1100" b="1" dirty="0">
                <a:solidFill>
                  <a:prstClr val="white"/>
                </a:solidFill>
              </a:rPr>
              <a:t>: </a:t>
            </a:r>
            <a:r>
              <a:rPr lang="ko-KR" altLang="en-US" sz="1100" b="1" dirty="0">
                <a:solidFill>
                  <a:prstClr val="white"/>
                </a:solidFill>
              </a:rPr>
              <a:t>조혜린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96">
            <a:extLst>
              <a:ext uri="{FF2B5EF4-FFF2-40B4-BE49-F238E27FC236}">
                <a16:creationId xmlns:a16="http://schemas.microsoft.com/office/drawing/2014/main" id="{2FDF3B4B-CBE7-4CBC-BCD7-A41669BDF6D0}"/>
              </a:ext>
            </a:extLst>
          </p:cNvPr>
          <p:cNvSpPr/>
          <p:nvPr/>
        </p:nvSpPr>
        <p:spPr>
          <a:xfrm>
            <a:off x="5435526" y="4357570"/>
            <a:ext cx="1320947" cy="24537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조원</a:t>
            </a:r>
            <a:r>
              <a:rPr lang="en-US" altLang="ko-KR" sz="1100" b="1" dirty="0">
                <a:solidFill>
                  <a:prstClr val="white"/>
                </a:solidFill>
              </a:rPr>
              <a:t> : </a:t>
            </a:r>
            <a:r>
              <a:rPr lang="ko-KR" altLang="en-US" sz="1100" b="1" dirty="0">
                <a:solidFill>
                  <a:prstClr val="white"/>
                </a:solidFill>
              </a:rPr>
              <a:t>김수정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96">
            <a:extLst>
              <a:ext uri="{FF2B5EF4-FFF2-40B4-BE49-F238E27FC236}">
                <a16:creationId xmlns:a16="http://schemas.microsoft.com/office/drawing/2014/main" id="{A3893978-611C-49C2-BB91-7FCCD18005DA}"/>
              </a:ext>
            </a:extLst>
          </p:cNvPr>
          <p:cNvSpPr/>
          <p:nvPr/>
        </p:nvSpPr>
        <p:spPr>
          <a:xfrm>
            <a:off x="5435526" y="4725630"/>
            <a:ext cx="1320947" cy="24537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조원 </a:t>
            </a:r>
            <a:r>
              <a:rPr lang="en-US" altLang="ko-KR" sz="1100" b="1" dirty="0">
                <a:solidFill>
                  <a:prstClr val="white"/>
                </a:solidFill>
              </a:rPr>
              <a:t>: </a:t>
            </a:r>
            <a:r>
              <a:rPr lang="ko-KR" altLang="en-US" sz="1100" b="1" dirty="0">
                <a:solidFill>
                  <a:prstClr val="white"/>
                </a:solidFill>
              </a:rPr>
              <a:t>김지현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96">
            <a:extLst>
              <a:ext uri="{FF2B5EF4-FFF2-40B4-BE49-F238E27FC236}">
                <a16:creationId xmlns:a16="http://schemas.microsoft.com/office/drawing/2014/main" id="{259F4567-E5ED-48CA-8B7C-D2A52C846AAD}"/>
              </a:ext>
            </a:extLst>
          </p:cNvPr>
          <p:cNvSpPr/>
          <p:nvPr/>
        </p:nvSpPr>
        <p:spPr>
          <a:xfrm>
            <a:off x="5435526" y="5093690"/>
            <a:ext cx="1320947" cy="24537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조원 </a:t>
            </a:r>
            <a:r>
              <a:rPr lang="en-US" altLang="ko-KR" sz="1100" b="1" dirty="0">
                <a:solidFill>
                  <a:prstClr val="white"/>
                </a:solidFill>
              </a:rPr>
              <a:t>: </a:t>
            </a:r>
            <a:r>
              <a:rPr lang="ko-KR" altLang="en-US" sz="1100" b="1" dirty="0">
                <a:solidFill>
                  <a:prstClr val="white"/>
                </a:solidFill>
              </a:rPr>
              <a:t>김진규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7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 웹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069EC-1AB3-4FCB-A920-96D178D582A7}"/>
              </a:ext>
            </a:extLst>
          </p:cNvPr>
          <p:cNvSpPr txBox="1"/>
          <p:nvPr/>
        </p:nvSpPr>
        <p:spPr>
          <a:xfrm>
            <a:off x="5919651" y="3095319"/>
            <a:ext cx="47275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꼬리 앱은 반려동물을 키우는 사용자에게</a:t>
            </a:r>
            <a:endParaRPr lang="en-US" altLang="ko-KR" dirty="0"/>
          </a:p>
          <a:p>
            <a:r>
              <a:rPr lang="ko-KR" altLang="en-US" dirty="0"/>
              <a:t>유용한 기능을 제공하는 앱입니다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기능에는 유기동물 입양</a:t>
            </a:r>
            <a:r>
              <a:rPr lang="en-US" altLang="ko-KR" dirty="0"/>
              <a:t>, </a:t>
            </a:r>
            <a:r>
              <a:rPr lang="ko-KR" altLang="en-US" dirty="0"/>
              <a:t>사료</a:t>
            </a:r>
            <a:r>
              <a:rPr lang="en-US" altLang="ko-KR" dirty="0"/>
              <a:t>/</a:t>
            </a:r>
            <a:r>
              <a:rPr lang="ko-KR" altLang="en-US" dirty="0"/>
              <a:t>간식 컨설팅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동물병원 예상진료비</a:t>
            </a:r>
            <a:r>
              <a:rPr lang="en-US" altLang="ko-KR" dirty="0"/>
              <a:t>/</a:t>
            </a:r>
            <a:r>
              <a:rPr lang="ko-KR" altLang="en-US" dirty="0"/>
              <a:t>예상접종비 정보 제공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사료기부 기능이 있습니다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58E9B9-C2F7-4BA8-9A85-EBE069C67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7784" y="1390160"/>
            <a:ext cx="2903659" cy="51646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09795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회원가입</a:t>
                      </a: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회원정보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회원가입 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비밀번호확인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회원가입에 필요한 데이터 작성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이메일 선택 드롭다운 버튼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직접 입력하지 않아도 원하는 이메일을 골라 쓸 수 있게 해준다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우편번호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주소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건물명을 검색하여 선택하면 도로명 주소와 번지 주소가 나란히 나타난다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사진 미리보기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등록한 이미지 파일 미리보기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사진등록 버튼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프로필에 등록할 이미지 파일을 불러올 수 있다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기르는 중인 반려동물 유무 설정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강아지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고양이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햄스터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소동물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등등 다양하게 선택 가능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회원가입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 입력 사항이 전부 기재됐을 경우 회원가입 완료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9558" y="1353082"/>
            <a:ext cx="8476045" cy="5300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마이페이지</a:t>
                      </a: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기본화면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작성한 게시글 조회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따로 게시글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덧글 게시판에 접속하지 않아도 최근에 작성된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게시글들을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보여준다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선호리스트 조회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최근에 마음에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들어한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선호하는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물품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장소들을 보여준다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유기동물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동물병원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알리미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보호가 필요한 동물들을 공고중인 유기동물보호소로 통하는 이미지파일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긴급시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필요한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진료 동물병원 페이지로 이동 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Top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스크롤을 올릴 필요 없이 클릭 한번으로 홈페이지 최상단으로 이동시켜주는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45545"/>
            <a:ext cx="8819438" cy="4949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회원정보 수정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회원 탈퇴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 수정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수정버튼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가장 마지막에 입력된 정보를 저장하는 버튼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취소버튼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데이터를 저장하지 않고 바로 이전 화면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홈 화면으로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탈퇴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 탈퇴사유 드롭다운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작성하지 않아도 원하는 정보를 찾아 선택할 수 있다 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탈퇴버튼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홈페이지 내의 모든 개인정보를 제거해준다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탈퇴를 진행하지 않고 이전 페이지로 돌아간다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321" y="2885854"/>
            <a:ext cx="5447899" cy="33776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190E8D-3C7D-4DC2-AEB0-F81F33841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8349" y="982538"/>
            <a:ext cx="5447900" cy="3592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0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7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마이페이지</a:t>
                      </a: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게시글</a:t>
                      </a:r>
                      <a:r>
                        <a:rPr lang="en-US" altLang="ko-KR" sz="1300"/>
                        <a:t>/</a:t>
                      </a:r>
                      <a:r>
                        <a:rPr lang="ko-KR" altLang="en-US" sz="1300"/>
                        <a:t>덧글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덧글 목록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게시글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덧글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지금까지 작성했던 모든 게시글과 덧글을 날짜별로 정렬한다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전체선택 체크박스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일일이 선택하지 않아도 모든 게시글을 선택할 수 있게 해주는 체크박스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삭제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선택한 글들을 모두 삭제 하는 버튼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댓글 리스트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 시 해당 덧글을 쓴 게시글로 이동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선호리스트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선호리스트 게시판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홈페이지를 이용하면서 선호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구매 원하는 거래품들의 목록 혹은 장소를 조회할 수 있는 게시판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관심물품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조회중인 게시판일 경우 굵은 글씨로 나타남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클릭 시 선호리스트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부문으로 이동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삭제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선택한 목록들 삭제 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3BC7AEE-F4CE-4414-9969-01D4C80F7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37953" y="887814"/>
            <a:ext cx="4951390" cy="34078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997" y="2918745"/>
            <a:ext cx="5500146" cy="3299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마이페이지 </a:t>
                      </a: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 쪽지함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쪽지함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새로 고침과 같은 역할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상태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쪽지 확인 여부를 알려준다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체크박스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일괄선택 기능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쪽지쓰기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타인에게 쪽지 전송 기능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삭제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체크박스로 선택한 쪽지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663" y="1166532"/>
            <a:ext cx="8030299" cy="5041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마이페이지 </a:t>
                      </a:r>
                      <a:r>
                        <a:rPr lang="en-US" altLang="ko-KR" sz="1300" dirty="0"/>
                        <a:t>–</a:t>
                      </a:r>
                      <a:r>
                        <a:rPr lang="ko-KR" altLang="en-US" sz="1300" dirty="0"/>
                        <a:t> 쪽지 확인 및 보내기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쪽지 확인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쪽지함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쪽지함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기본게시판화면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보낸 사람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받은 시간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수신 받은 쪽지의 아이디 확인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받은 시간 확인 가능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답장버튼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조회중인 쪽지를 보낸 아이디에게 쪽지 전송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취소버튼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이전 페이지로 이동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쪽지 보내기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쪽지함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쪽지함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기본게시판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이동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아이디 드롭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수신자 아이디 설정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최근에 보낸 아이디 선택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전송버튼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 쪽지 전송 가능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취소버튼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이전 화면으로 이동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683" y="3321376"/>
            <a:ext cx="5171895" cy="34890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7FC48B-2458-4C8D-A58E-005648013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1400" y="1002349"/>
            <a:ext cx="5601389" cy="354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-1:1 </a:t>
                      </a:r>
                      <a:r>
                        <a:rPr lang="ko-KR" altLang="en-US" sz="1300" dirty="0"/>
                        <a:t>문의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및 확인</a:t>
                      </a:r>
                      <a:endParaRPr lang="en-US" altLang="ko-KR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[ 1:1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]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문의하기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오류나 개선사항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문의사항 등등을 관리자에게 전달할 수 있다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문의 유형 선택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 유형을 선택할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버그 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파일추가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이미지파일이나 워드 등의 여러 콘텐츠들을 첨부할 수 있다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[ 1:1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문의확인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1~2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문의내역 확인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- 1:1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문의내역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사용자가 전송한 문의내역을 조회하는 동시에 상태를 확인할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처리완료시 붉은색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172" y="3250783"/>
            <a:ext cx="5292828" cy="34195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8D2A36-D37E-4F06-8863-8499EB8C6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45623" y="929706"/>
            <a:ext cx="5517602" cy="3440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관리자페이지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기본화면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회원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관리자페이지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메인 화면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관리자 메인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기본적인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메인화면으로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신규 게시글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최근에 홈페이지에 작성된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게시글들을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일부분 보여준다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관리자페이지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회원 관리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회원관리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홈페이지에 가입한 회원을 조회할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회원가입 환경설정 클릭 시 환경설정 부문으로 넘어간다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상태변경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회원을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탈퇴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처리 할 수 있다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드롭 버튼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특정 문자를 포함한 이름이나 아이디의 회원들을 조회할 수 있다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89AAD7F-9D66-46D0-8AE4-F0A90792647C}"/>
              </a:ext>
            </a:extLst>
          </p:cNvPr>
          <p:cNvGrpSpPr/>
          <p:nvPr/>
        </p:nvGrpSpPr>
        <p:grpSpPr>
          <a:xfrm>
            <a:off x="0" y="1070072"/>
            <a:ext cx="5633309" cy="3296493"/>
            <a:chOff x="0" y="1070072"/>
            <a:chExt cx="5633309" cy="32964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070072"/>
              <a:ext cx="5633309" cy="329649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6C43101-2B7E-49CF-807C-ECE569C0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14" y="1829051"/>
              <a:ext cx="3124654" cy="27888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6EF5027-4FE7-470D-9511-21AD7B133B78}"/>
              </a:ext>
            </a:extLst>
          </p:cNvPr>
          <p:cNvGrpSpPr/>
          <p:nvPr/>
        </p:nvGrpSpPr>
        <p:grpSpPr>
          <a:xfrm>
            <a:off x="3574529" y="3001729"/>
            <a:ext cx="5633308" cy="3601201"/>
            <a:chOff x="3574529" y="3001729"/>
            <a:chExt cx="5633308" cy="36012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06DACE-93E1-490A-85B8-F9F12CE86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74529" y="3001729"/>
              <a:ext cx="5633308" cy="36012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591F6D-C183-469A-8D64-BC52B3BB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3254" y="3810909"/>
              <a:ext cx="3124654" cy="3087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관리자페이지</a:t>
                      </a: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 게시판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/>
                        <a:t>28</a:t>
                      </a:r>
                      <a:endParaRPr lang="en-US" altLang="ko-KR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게시판 관리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게시판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관리자페이지에서 관리할 수 있는 게시판 목록을 나타낸다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게시판 등록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신규 게시판을 등록할 수 있다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삭제버튼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불필요한 게시판을 삭제할 수 있다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en-US" altLang="ko-KR" sz="1200" dirty="0" err="1"/>
                        <a:t>QnA</a:t>
                      </a:r>
                      <a:r>
                        <a:rPr lang="ko-KR" altLang="en-US" sz="1200" dirty="0"/>
                        <a:t> 관리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사용자들이 보낸 문의사항들을 확인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답변할 수 있는 게시판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전달된 문의사항들의 현 처리 상태를 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확인할 수 있다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삭제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완료처리된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문의사항들을 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삭제할 수 있는 버튼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C7630E4-7B6B-4E69-A9A2-60D63A90C907}"/>
              </a:ext>
            </a:extLst>
          </p:cNvPr>
          <p:cNvGrpSpPr/>
          <p:nvPr/>
        </p:nvGrpSpPr>
        <p:grpSpPr>
          <a:xfrm>
            <a:off x="150626" y="3318556"/>
            <a:ext cx="5917029" cy="3468945"/>
            <a:chOff x="150626" y="3318556"/>
            <a:chExt cx="5917029" cy="346894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0626" y="3318556"/>
              <a:ext cx="5917029" cy="34689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8792AB3-80CA-4B20-92F9-C7E7C4090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14" y="4004361"/>
              <a:ext cx="3124654" cy="2788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098959-FCB6-4665-B3AC-935530CBA913}"/>
              </a:ext>
            </a:extLst>
          </p:cNvPr>
          <p:cNvGrpSpPr/>
          <p:nvPr/>
        </p:nvGrpSpPr>
        <p:grpSpPr>
          <a:xfrm>
            <a:off x="3573255" y="1038997"/>
            <a:ext cx="5555885" cy="3600439"/>
            <a:chOff x="3573255" y="1038997"/>
            <a:chExt cx="5555885" cy="36004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C07DB4-57EC-4398-A9AD-4E28D5747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73255" y="1038997"/>
              <a:ext cx="5555885" cy="360043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605F48-8981-405A-B6FD-D04C2642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107" y="1944303"/>
              <a:ext cx="3124654" cy="3354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관리자페이지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메일관리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메일 보내기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]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메일 작성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주소록 버튼을 눌러 받는 회원을 선택한다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메일의 제목을 입력한다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메일에 첨부할 파일을 선택한다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내용을 입력한다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메일 보내기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 메일을 회원에게 발송한다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미리보기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 메일을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미리보는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기능이다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페이지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200" dirty="0"/>
                        <a:t>발송메일내역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발송메일 내역 검색조건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발송한 내역의 기간을 정하여 검색조건을 설정한다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검색 버튼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검색조건에 따라 메일이 검색된다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삭제 버튼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메일 중 선택된 메일이 삭제 된다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검색된 메일 표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검색된 메일의 결과를 보여주는 표이다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페이징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검색된 메일의 페이지를 알려준다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6E34863-AC0F-4347-B994-0E3E6D77D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6" y="920694"/>
            <a:ext cx="4032865" cy="39744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D0E052-6A94-4269-ABAE-6B6E972BC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91" y="3054021"/>
            <a:ext cx="4885222" cy="368218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F7CC92F-A006-4441-A1E5-9922F7DB426A}"/>
              </a:ext>
            </a:extLst>
          </p:cNvPr>
          <p:cNvSpPr/>
          <p:nvPr/>
        </p:nvSpPr>
        <p:spPr>
          <a:xfrm>
            <a:off x="213626" y="169600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95326A-8F61-459C-B5ED-40A431E860F2}"/>
              </a:ext>
            </a:extLst>
          </p:cNvPr>
          <p:cNvSpPr/>
          <p:nvPr/>
        </p:nvSpPr>
        <p:spPr>
          <a:xfrm>
            <a:off x="1578809" y="459160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A6EB1B-D91C-44C5-9A0B-ADCC58A488F3}"/>
              </a:ext>
            </a:extLst>
          </p:cNvPr>
          <p:cNvSpPr/>
          <p:nvPr/>
        </p:nvSpPr>
        <p:spPr>
          <a:xfrm>
            <a:off x="2327975" y="459160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AE8E0B7-3CDD-467E-A7B2-CE1C26F0F176}"/>
              </a:ext>
            </a:extLst>
          </p:cNvPr>
          <p:cNvSpPr/>
          <p:nvPr/>
        </p:nvSpPr>
        <p:spPr>
          <a:xfrm>
            <a:off x="4316101" y="409108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182B80-96A7-46E7-A434-070A07405AEA}"/>
              </a:ext>
            </a:extLst>
          </p:cNvPr>
          <p:cNvSpPr/>
          <p:nvPr/>
        </p:nvSpPr>
        <p:spPr>
          <a:xfrm>
            <a:off x="4815010" y="500388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3BC10DA-024F-4A0A-8140-C9B6FA659F0F}"/>
              </a:ext>
            </a:extLst>
          </p:cNvPr>
          <p:cNvSpPr/>
          <p:nvPr/>
        </p:nvSpPr>
        <p:spPr>
          <a:xfrm>
            <a:off x="4388109" y="541364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C5C365-DAFE-47D8-BE80-C35DD6783C52}"/>
              </a:ext>
            </a:extLst>
          </p:cNvPr>
          <p:cNvSpPr/>
          <p:nvPr/>
        </p:nvSpPr>
        <p:spPr>
          <a:xfrm>
            <a:off x="4388109" y="569117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9913F8B-A8A8-41B2-8A5C-EF68D0580958}"/>
              </a:ext>
            </a:extLst>
          </p:cNvPr>
          <p:cNvSpPr/>
          <p:nvPr/>
        </p:nvSpPr>
        <p:spPr>
          <a:xfrm>
            <a:off x="6095313" y="639355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442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 웹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차이점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2D3A4CAD-9436-4F0B-AE81-D9C9102B9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865808"/>
              </p:ext>
            </p:extLst>
          </p:nvPr>
        </p:nvGraphicFramePr>
        <p:xfrm>
          <a:off x="780653" y="2031396"/>
          <a:ext cx="10644634" cy="3516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93">
                  <a:extLst>
                    <a:ext uri="{9D8B030D-6E8A-4147-A177-3AD203B41FA5}">
                      <a16:colId xmlns:a16="http://schemas.microsoft.com/office/drawing/2014/main" val="1296421401"/>
                    </a:ext>
                  </a:extLst>
                </a:gridCol>
                <a:gridCol w="2837934">
                  <a:extLst>
                    <a:ext uri="{9D8B030D-6E8A-4147-A177-3AD203B41FA5}">
                      <a16:colId xmlns:a16="http://schemas.microsoft.com/office/drawing/2014/main" val="3367360739"/>
                    </a:ext>
                  </a:extLst>
                </a:gridCol>
                <a:gridCol w="2562250">
                  <a:extLst>
                    <a:ext uri="{9D8B030D-6E8A-4147-A177-3AD203B41FA5}">
                      <a16:colId xmlns:a16="http://schemas.microsoft.com/office/drawing/2014/main" val="597289849"/>
                    </a:ext>
                  </a:extLst>
                </a:gridCol>
                <a:gridCol w="3014257">
                  <a:extLst>
                    <a:ext uri="{9D8B030D-6E8A-4147-A177-3AD203B41FA5}">
                      <a16:colId xmlns:a16="http://schemas.microsoft.com/office/drawing/2014/main" val="4019121722"/>
                    </a:ext>
                  </a:extLst>
                </a:gridCol>
              </a:tblGrid>
              <a:tr h="940796"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/>
                    </a:p>
                  </a:txBody>
                  <a:tcPr marL="94346" marR="94346" marT="47173" marB="4717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A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유용한 정보 제공</a:t>
                      </a:r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A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커뮤니티 제공</a:t>
                      </a:r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A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중고 펫 용품 교환</a:t>
                      </a:r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102428"/>
                  </a:ext>
                </a:extLst>
              </a:tr>
              <a:tr h="54506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PETNYOU</a:t>
                      </a:r>
                      <a:endParaRPr lang="ko-KR" altLang="en-US" sz="1800" dirty="0"/>
                    </a:p>
                  </a:txBody>
                  <a:tcPr marL="94346" marR="94346" marT="47173" marB="4717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X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X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97181"/>
                  </a:ext>
                </a:extLst>
              </a:tr>
              <a:tr h="54506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/>
                        <a:t>Bemypet</a:t>
                      </a:r>
                      <a:endParaRPr lang="ko-KR" altLang="en-US" sz="1800" dirty="0"/>
                    </a:p>
                  </a:txBody>
                  <a:tcPr marL="94346" marR="94346" marT="47173" marB="4717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2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2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2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X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2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573695"/>
                  </a:ext>
                </a:extLst>
              </a:tr>
              <a:tr h="54506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꼬리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앱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94346" marR="94346" marT="47173" marB="4717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X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X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866117"/>
                  </a:ext>
                </a:extLst>
              </a:tr>
              <a:tr h="94079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/>
                        <a:t>AniBuddy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2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2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2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94346" marR="94346" marT="47173" marB="4717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F2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69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7159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3126920" y="2513438"/>
            <a:ext cx="5938160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개발 환경</a:t>
            </a:r>
            <a:endParaRPr lang="en-US" altLang="ko-KR" sz="3600" b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Kh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정보교육원 세미 프로젝트 </a:t>
            </a: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853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33DFB3DC-52C2-46BB-B529-011AA346EC22}"/>
              </a:ext>
            </a:extLst>
          </p:cNvPr>
          <p:cNvSpPr/>
          <p:nvPr/>
        </p:nvSpPr>
        <p:spPr>
          <a:xfrm>
            <a:off x="1642712" y="1722400"/>
            <a:ext cx="2608010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OS</a:t>
            </a:r>
          </a:p>
        </p:txBody>
      </p:sp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082FD15D-0136-4C71-A132-BE56F1049867}"/>
              </a:ext>
            </a:extLst>
          </p:cNvPr>
          <p:cNvSpPr/>
          <p:nvPr/>
        </p:nvSpPr>
        <p:spPr>
          <a:xfrm>
            <a:off x="1642712" y="2671114"/>
            <a:ext cx="2608010" cy="509991"/>
          </a:xfrm>
          <a:prstGeom prst="roundRect">
            <a:avLst>
              <a:gd name="adj" fmla="val 50000"/>
            </a:avLst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Server</a:t>
            </a: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D7F72362-E92D-4D82-8479-090C8CE3F1B4}"/>
              </a:ext>
            </a:extLst>
          </p:cNvPr>
          <p:cNvSpPr/>
          <p:nvPr/>
        </p:nvSpPr>
        <p:spPr>
          <a:xfrm>
            <a:off x="1642712" y="3619829"/>
            <a:ext cx="2608010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개발언어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C8F8A0-962A-4BA0-A9E3-F1FB3855C42C}"/>
              </a:ext>
            </a:extLst>
          </p:cNvPr>
          <p:cNvSpPr/>
          <p:nvPr/>
        </p:nvSpPr>
        <p:spPr>
          <a:xfrm>
            <a:off x="4744628" y="5565242"/>
            <a:ext cx="5943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Oracle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11g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Express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Edition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923FA-DDE8-4710-859C-4C5ED1BD06DA}"/>
              </a:ext>
            </a:extLst>
          </p:cNvPr>
          <p:cNvSpPr/>
          <p:nvPr/>
        </p:nvSpPr>
        <p:spPr>
          <a:xfrm>
            <a:off x="4744627" y="4593885"/>
            <a:ext cx="68707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Eclipse, SQL Developer</a:t>
            </a:r>
          </a:p>
        </p:txBody>
      </p:sp>
      <p:sp>
        <p:nvSpPr>
          <p:cNvPr id="11" name="모서리가 둥근 직사각형 26">
            <a:extLst>
              <a:ext uri="{FF2B5EF4-FFF2-40B4-BE49-F238E27FC236}">
                <a16:creationId xmlns:a16="http://schemas.microsoft.com/office/drawing/2014/main" id="{13DB07B5-47FD-4E08-9861-31BB2055BE55}"/>
              </a:ext>
            </a:extLst>
          </p:cNvPr>
          <p:cNvSpPr/>
          <p:nvPr/>
        </p:nvSpPr>
        <p:spPr>
          <a:xfrm>
            <a:off x="1642712" y="4568544"/>
            <a:ext cx="2608010" cy="509991"/>
          </a:xfrm>
          <a:prstGeom prst="roundRect">
            <a:avLst>
              <a:gd name="adj" fmla="val 50000"/>
            </a:avLst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IDE</a:t>
            </a:r>
          </a:p>
        </p:txBody>
      </p:sp>
      <p:sp>
        <p:nvSpPr>
          <p:cNvPr id="12" name="모서리가 둥근 직사각형 26">
            <a:extLst>
              <a:ext uri="{FF2B5EF4-FFF2-40B4-BE49-F238E27FC236}">
                <a16:creationId xmlns:a16="http://schemas.microsoft.com/office/drawing/2014/main" id="{E0C3F028-D9EA-4460-91E1-18D08C3DE7F3}"/>
              </a:ext>
            </a:extLst>
          </p:cNvPr>
          <p:cNvSpPr/>
          <p:nvPr/>
        </p:nvSpPr>
        <p:spPr>
          <a:xfrm>
            <a:off x="1642712" y="5517259"/>
            <a:ext cx="2608010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DBMS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99CB8-D0BC-41BB-B198-22C88F5878EE}"/>
              </a:ext>
            </a:extLst>
          </p:cNvPr>
          <p:cNvSpPr/>
          <p:nvPr/>
        </p:nvSpPr>
        <p:spPr>
          <a:xfrm>
            <a:off x="4744627" y="1770383"/>
            <a:ext cx="639329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Windows10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CE69D9-8E01-452E-908C-C6BA82DD75DE}"/>
              </a:ext>
            </a:extLst>
          </p:cNvPr>
          <p:cNvSpPr/>
          <p:nvPr/>
        </p:nvSpPr>
        <p:spPr>
          <a:xfrm>
            <a:off x="4744626" y="2714119"/>
            <a:ext cx="639329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Tomcat 9.0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5DF354-6C34-44CE-9352-EE961480DF21}"/>
              </a:ext>
            </a:extLst>
          </p:cNvPr>
          <p:cNvSpPr/>
          <p:nvPr/>
        </p:nvSpPr>
        <p:spPr>
          <a:xfrm>
            <a:off x="4744627" y="3622528"/>
            <a:ext cx="639329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Java, HTML5, CSS3, Servlet/JSP, JavaScript, jQuery, Oracle 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A208C-F639-4399-9380-86149271EDE6}"/>
              </a:ext>
            </a:extLst>
          </p:cNvPr>
          <p:cNvSpPr txBox="1"/>
          <p:nvPr/>
        </p:nvSpPr>
        <p:spPr>
          <a:xfrm>
            <a:off x="9248566" y="6604084"/>
            <a:ext cx="2943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** IDE: Integrated Development Environment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760987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 </a:t>
            </a: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API&amp;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라이브러리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33DFB3DC-52C2-46BB-B529-011AA346EC22}"/>
              </a:ext>
            </a:extLst>
          </p:cNvPr>
          <p:cNvSpPr/>
          <p:nvPr/>
        </p:nvSpPr>
        <p:spPr>
          <a:xfrm>
            <a:off x="1642712" y="1722400"/>
            <a:ext cx="2608010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API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2A136B-AE87-4689-8D79-12835630AD90}"/>
              </a:ext>
            </a:extLst>
          </p:cNvPr>
          <p:cNvSpPr/>
          <p:nvPr/>
        </p:nvSpPr>
        <p:spPr>
          <a:xfrm>
            <a:off x="4754791" y="1722400"/>
            <a:ext cx="6797129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다음 카카오 우편번호 서비스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Link: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hlinkClick r:id="rId2"/>
              </a:rPr>
              <a:t>http://postcode.map.daum.net/guide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Kakao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Maps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Link: </a:t>
            </a:r>
            <a:r>
              <a:rPr lang="en-US" altLang="ko-KR" sz="1600" dirty="0">
                <a:hlinkClick r:id="rId3"/>
              </a:rPr>
              <a:t>https://apis.map.kakao.com/web/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JavaMail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API (mail-1.4.7.jar)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Link: </a:t>
            </a:r>
            <a:r>
              <a:rPr lang="en-US" altLang="ko-KR" sz="1600" dirty="0">
                <a:hlinkClick r:id="rId4"/>
              </a:rPr>
              <a:t>https://www.oracle.com/java/technologies/javamail-releases.html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모서리가 둥근 직사각형 26">
            <a:extLst>
              <a:ext uri="{FF2B5EF4-FFF2-40B4-BE49-F238E27FC236}">
                <a16:creationId xmlns:a16="http://schemas.microsoft.com/office/drawing/2014/main" id="{B36CC7B9-5799-4C7C-9B63-AEA69C2415E2}"/>
              </a:ext>
            </a:extLst>
          </p:cNvPr>
          <p:cNvSpPr/>
          <p:nvPr/>
        </p:nvSpPr>
        <p:spPr>
          <a:xfrm>
            <a:off x="1652872" y="5068874"/>
            <a:ext cx="2608010" cy="509991"/>
          </a:xfrm>
          <a:prstGeom prst="roundRect">
            <a:avLst>
              <a:gd name="adj" fmla="val 50000"/>
            </a:avLst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WYSIWYG </a:t>
            </a:r>
            <a:r>
              <a:rPr lang="ko-KR" altLang="en-US" sz="1600" b="1" dirty="0">
                <a:solidFill>
                  <a:prstClr val="white"/>
                </a:solidFill>
              </a:rPr>
              <a:t>편집기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1A1494-7ED7-4171-B92E-6A30F91B92C8}"/>
              </a:ext>
            </a:extLst>
          </p:cNvPr>
          <p:cNvSpPr/>
          <p:nvPr/>
        </p:nvSpPr>
        <p:spPr>
          <a:xfrm>
            <a:off x="4754791" y="5068874"/>
            <a:ext cx="639329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NAVER SmartEditor2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Link: </a:t>
            </a:r>
            <a:r>
              <a:rPr lang="en-US" altLang="ko-KR" sz="1600" dirty="0">
                <a:hlinkClick r:id="rId5"/>
              </a:rPr>
              <a:t>http://naver.github.io/smarteditor2/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334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 </a:t>
            </a: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API&amp;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라이브러리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33DFB3DC-52C2-46BB-B529-011AA346EC22}"/>
              </a:ext>
            </a:extLst>
          </p:cNvPr>
          <p:cNvSpPr/>
          <p:nvPr/>
        </p:nvSpPr>
        <p:spPr>
          <a:xfrm>
            <a:off x="1642712" y="1722400"/>
            <a:ext cx="2608010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라이브러리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2A136B-AE87-4689-8D79-12835630AD90}"/>
              </a:ext>
            </a:extLst>
          </p:cNvPr>
          <p:cNvSpPr/>
          <p:nvPr/>
        </p:nvSpPr>
        <p:spPr>
          <a:xfrm>
            <a:off x="4754791" y="1722400"/>
            <a:ext cx="6797129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ojdbc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라이브러리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ojdbc6.jar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jsp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사용하는 표준 태그 라이브러리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jstl.jar, standard.jar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commons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라이브러리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commons-fileupload-1.4.jar, commons-io-2.7.jar</a:t>
            </a:r>
          </a:p>
        </p:txBody>
      </p:sp>
    </p:spTree>
    <p:extLst>
      <p:ext uri="{BB962C8B-B14F-4D97-AF65-F5344CB8AC3E}">
        <p14:creationId xmlns:p14="http://schemas.microsoft.com/office/powerpoint/2010/main" val="2548573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3126920" y="2513438"/>
            <a:ext cx="5938160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프로젝트 시연</a:t>
            </a:r>
            <a:endParaRPr lang="en-US" altLang="ko-KR" sz="3600" b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Kh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정보교육원 세미 프로젝트 </a:t>
            </a: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830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3126920" y="2513438"/>
            <a:ext cx="5938160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추후 계획</a:t>
            </a:r>
            <a:endParaRPr lang="en-US" altLang="ko-KR" sz="3600" b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Kh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정보교육원 세미 프로젝트 </a:t>
            </a: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1272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추후계획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800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결과물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21768B-ECBB-45CD-ADDA-B2442054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1875791"/>
            <a:ext cx="9773920" cy="44288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487DE-18AC-4E2D-B5C3-1FC3BD80F896}"/>
              </a:ext>
            </a:extLst>
          </p:cNvPr>
          <p:cNvSpPr/>
          <p:nvPr/>
        </p:nvSpPr>
        <p:spPr>
          <a:xfrm>
            <a:off x="3786475" y="1216977"/>
            <a:ext cx="46190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 활동내역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작성한 게시글 목록 구현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9438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3126920" y="2513438"/>
            <a:ext cx="5938160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구성원 소개 </a:t>
            </a: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&amp; </a:t>
            </a:r>
            <a:r>
              <a:rPr lang="ko-KR" altLang="en-US" sz="3600" b="1" kern="0" dirty="0" err="1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느낀점</a:t>
            </a:r>
            <a:endParaRPr lang="en-US" altLang="ko-KR" sz="3600" b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Kh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정보교육원 세미 프로젝트 </a:t>
            </a: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123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구성원 소개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느낀점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결과물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모서리가 둥근 직사각형 96">
            <a:extLst>
              <a:ext uri="{FF2B5EF4-FFF2-40B4-BE49-F238E27FC236}">
                <a16:creationId xmlns:a16="http://schemas.microsoft.com/office/drawing/2014/main" id="{CD98371C-3C52-47FB-B82B-18F8D93967F1}"/>
              </a:ext>
            </a:extLst>
          </p:cNvPr>
          <p:cNvSpPr/>
          <p:nvPr/>
        </p:nvSpPr>
        <p:spPr>
          <a:xfrm>
            <a:off x="1715639" y="3145359"/>
            <a:ext cx="1320947" cy="28364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조장 </a:t>
            </a:r>
            <a:r>
              <a:rPr lang="en-US" altLang="ko-KR" sz="1100" b="1" dirty="0">
                <a:solidFill>
                  <a:prstClr val="white"/>
                </a:solidFill>
              </a:rPr>
              <a:t>: </a:t>
            </a:r>
            <a:r>
              <a:rPr lang="ko-KR" altLang="en-US" sz="1100" b="1" dirty="0">
                <a:solidFill>
                  <a:prstClr val="white"/>
                </a:solidFill>
              </a:rPr>
              <a:t>조혜린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5D55EAA9-CEA2-482D-B59B-CD1BAD453610}"/>
              </a:ext>
            </a:extLst>
          </p:cNvPr>
          <p:cNvSpPr/>
          <p:nvPr/>
        </p:nvSpPr>
        <p:spPr>
          <a:xfrm>
            <a:off x="4195563" y="3164492"/>
            <a:ext cx="1320947" cy="28364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조원</a:t>
            </a:r>
            <a:r>
              <a:rPr lang="en-US" altLang="ko-KR" sz="1100" b="1" dirty="0">
                <a:solidFill>
                  <a:prstClr val="white"/>
                </a:solidFill>
              </a:rPr>
              <a:t> : </a:t>
            </a:r>
            <a:r>
              <a:rPr lang="ko-KR" altLang="en-US" sz="1100" b="1" dirty="0">
                <a:solidFill>
                  <a:prstClr val="white"/>
                </a:solidFill>
              </a:rPr>
              <a:t>김수정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96">
            <a:extLst>
              <a:ext uri="{FF2B5EF4-FFF2-40B4-BE49-F238E27FC236}">
                <a16:creationId xmlns:a16="http://schemas.microsoft.com/office/drawing/2014/main" id="{0867372A-7281-47F8-9E47-2711243CECBE}"/>
              </a:ext>
            </a:extLst>
          </p:cNvPr>
          <p:cNvSpPr/>
          <p:nvPr/>
        </p:nvSpPr>
        <p:spPr>
          <a:xfrm>
            <a:off x="6675488" y="3183627"/>
            <a:ext cx="1320947" cy="28364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조원 </a:t>
            </a:r>
            <a:r>
              <a:rPr lang="en-US" altLang="ko-KR" sz="1100" b="1" dirty="0">
                <a:solidFill>
                  <a:prstClr val="white"/>
                </a:solidFill>
              </a:rPr>
              <a:t>: </a:t>
            </a:r>
            <a:r>
              <a:rPr lang="ko-KR" altLang="en-US" sz="1100" b="1" dirty="0">
                <a:solidFill>
                  <a:prstClr val="white"/>
                </a:solidFill>
              </a:rPr>
              <a:t>김지현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96">
            <a:extLst>
              <a:ext uri="{FF2B5EF4-FFF2-40B4-BE49-F238E27FC236}">
                <a16:creationId xmlns:a16="http://schemas.microsoft.com/office/drawing/2014/main" id="{5EB79E4A-4923-4068-9DFF-62B2F4F64744}"/>
              </a:ext>
            </a:extLst>
          </p:cNvPr>
          <p:cNvSpPr/>
          <p:nvPr/>
        </p:nvSpPr>
        <p:spPr>
          <a:xfrm>
            <a:off x="9155413" y="3183627"/>
            <a:ext cx="1320947" cy="28364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조원 </a:t>
            </a:r>
            <a:r>
              <a:rPr lang="en-US" altLang="ko-KR" sz="1100" b="1" dirty="0">
                <a:solidFill>
                  <a:prstClr val="white"/>
                </a:solidFill>
              </a:rPr>
              <a:t>: </a:t>
            </a:r>
            <a:r>
              <a:rPr lang="ko-KR" altLang="en-US" sz="1100" b="1" dirty="0">
                <a:solidFill>
                  <a:prstClr val="white"/>
                </a:solidFill>
              </a:rPr>
              <a:t>김진규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FDA96B-6048-4E0F-BD4B-B5AB7F0D7CE5}"/>
              </a:ext>
            </a:extLst>
          </p:cNvPr>
          <p:cNvGrpSpPr/>
          <p:nvPr/>
        </p:nvGrpSpPr>
        <p:grpSpPr>
          <a:xfrm>
            <a:off x="9501829" y="2121446"/>
            <a:ext cx="628118" cy="628118"/>
            <a:chOff x="8846116" y="4168827"/>
            <a:chExt cx="1083168" cy="108316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C042A79-13AD-4554-B84E-47885A940F57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A8EF93-659F-40E4-9980-38964032C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759F8F-5883-44FB-93DF-9A99173C3BAD}"/>
              </a:ext>
            </a:extLst>
          </p:cNvPr>
          <p:cNvGrpSpPr/>
          <p:nvPr/>
        </p:nvGrpSpPr>
        <p:grpSpPr>
          <a:xfrm>
            <a:off x="4541979" y="2121446"/>
            <a:ext cx="628118" cy="628118"/>
            <a:chOff x="8723358" y="1778931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2493DF6-B793-471D-8AD8-3A02FFE8DAB0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9E51CD-AE8B-45B2-891F-60032158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80996E-9E5B-4547-B216-AD4D8A83760E}"/>
              </a:ext>
            </a:extLst>
          </p:cNvPr>
          <p:cNvGrpSpPr/>
          <p:nvPr/>
        </p:nvGrpSpPr>
        <p:grpSpPr>
          <a:xfrm>
            <a:off x="7021904" y="2121446"/>
            <a:ext cx="628118" cy="628118"/>
            <a:chOff x="8723358" y="1778931"/>
            <a:chExt cx="1083168" cy="108316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62FBC6A-FA8B-4740-B076-C30B7806EB0E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C271B3-9DC0-45C7-9EF7-2CCE8AFE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5B0349-1178-4266-AC00-B2D0C3EC9962}"/>
              </a:ext>
            </a:extLst>
          </p:cNvPr>
          <p:cNvGrpSpPr/>
          <p:nvPr/>
        </p:nvGrpSpPr>
        <p:grpSpPr>
          <a:xfrm>
            <a:off x="2062054" y="2121446"/>
            <a:ext cx="628118" cy="628118"/>
            <a:chOff x="2899657" y="4303429"/>
            <a:chExt cx="1083168" cy="108316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40C30CC-C54F-4AF8-9DC0-90BF85560F08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54987B0-1D21-45CD-AA3B-5462BCFE9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30E502-A850-4030-AB5C-786386B8C244}"/>
              </a:ext>
            </a:extLst>
          </p:cNvPr>
          <p:cNvSpPr txBox="1"/>
          <p:nvPr/>
        </p:nvSpPr>
        <p:spPr>
          <a:xfrm>
            <a:off x="1409340" y="3898822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 </a:t>
            </a:r>
            <a:r>
              <a:rPr lang="en-US" altLang="ko-KR" sz="1600" dirty="0"/>
              <a:t>&amp; </a:t>
            </a:r>
            <a:r>
              <a:rPr lang="ko-KR" altLang="en-US" sz="1600" dirty="0"/>
              <a:t>회원가입</a:t>
            </a:r>
            <a:endParaRPr lang="en-US" altLang="ko-KR" sz="1600" dirty="0"/>
          </a:p>
          <a:p>
            <a:r>
              <a:rPr lang="ko-KR" altLang="en-US" sz="1600" dirty="0"/>
              <a:t>마이페이지 담당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F40B96-18AE-44F7-8374-9F5783460F4B}"/>
              </a:ext>
            </a:extLst>
          </p:cNvPr>
          <p:cNvSpPr txBox="1"/>
          <p:nvPr/>
        </p:nvSpPr>
        <p:spPr>
          <a:xfrm>
            <a:off x="3768238" y="3909640"/>
            <a:ext cx="2103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양육정보 페이지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마이페이지 활동내역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즐겨찾기 부분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r>
              <a:rPr lang="ko-KR" altLang="en-US" sz="1600" dirty="0"/>
              <a:t>담당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3D9A2-17D8-46A4-83D9-C604F1D1567E}"/>
              </a:ext>
            </a:extLst>
          </p:cNvPr>
          <p:cNvSpPr txBox="1"/>
          <p:nvPr/>
        </p:nvSpPr>
        <p:spPr>
          <a:xfrm>
            <a:off x="6305871" y="3909640"/>
            <a:ext cx="2060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전문가</a:t>
            </a:r>
            <a:r>
              <a:rPr lang="en-US" altLang="ko-KR" sz="1600" dirty="0"/>
              <a:t>, </a:t>
            </a:r>
            <a:r>
              <a:rPr lang="ko-KR" altLang="en-US" sz="1600" dirty="0"/>
              <a:t>자유 게시판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메일관리 담당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672AA9-CB39-4375-BA3C-861DE4B108DB}"/>
              </a:ext>
            </a:extLst>
          </p:cNvPr>
          <p:cNvSpPr txBox="1"/>
          <p:nvPr/>
        </p:nvSpPr>
        <p:spPr>
          <a:xfrm>
            <a:off x="8499149" y="3898822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나눔</a:t>
            </a:r>
            <a:r>
              <a:rPr lang="en-US" altLang="ko-KR" sz="1600" dirty="0"/>
              <a:t>&amp;</a:t>
            </a:r>
            <a:r>
              <a:rPr lang="ko-KR" altLang="en-US" sz="1600" dirty="0"/>
              <a:t>중고거래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봉사게시판</a:t>
            </a:r>
            <a:r>
              <a:rPr lang="en-US" altLang="ko-KR" sz="1600" dirty="0"/>
              <a:t>, </a:t>
            </a:r>
            <a:r>
              <a:rPr lang="ko-KR" altLang="en-US" sz="1600" dirty="0"/>
              <a:t>관리자페이지 담당</a:t>
            </a:r>
          </a:p>
        </p:txBody>
      </p:sp>
    </p:spTree>
    <p:extLst>
      <p:ext uri="{BB962C8B-B14F-4D97-AF65-F5344CB8AC3E}">
        <p14:creationId xmlns:p14="http://schemas.microsoft.com/office/powerpoint/2010/main" val="11064758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구성원 소개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느낀점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결과물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모서리가 둥근 직사각형 96">
            <a:extLst>
              <a:ext uri="{FF2B5EF4-FFF2-40B4-BE49-F238E27FC236}">
                <a16:creationId xmlns:a16="http://schemas.microsoft.com/office/drawing/2014/main" id="{CD98371C-3C52-47FB-B82B-18F8D93967F1}"/>
              </a:ext>
            </a:extLst>
          </p:cNvPr>
          <p:cNvSpPr/>
          <p:nvPr/>
        </p:nvSpPr>
        <p:spPr>
          <a:xfrm>
            <a:off x="313559" y="2121446"/>
            <a:ext cx="1320947" cy="28364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조장 </a:t>
            </a:r>
            <a:r>
              <a:rPr lang="en-US" altLang="ko-KR" sz="1100" b="1" dirty="0">
                <a:solidFill>
                  <a:prstClr val="white"/>
                </a:solidFill>
              </a:rPr>
              <a:t>: </a:t>
            </a:r>
            <a:r>
              <a:rPr lang="ko-KR" altLang="en-US" sz="1100" b="1" dirty="0">
                <a:solidFill>
                  <a:prstClr val="white"/>
                </a:solidFill>
              </a:rPr>
              <a:t>조혜린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5D55EAA9-CEA2-482D-B59B-CD1BAD453610}"/>
              </a:ext>
            </a:extLst>
          </p:cNvPr>
          <p:cNvSpPr/>
          <p:nvPr/>
        </p:nvSpPr>
        <p:spPr>
          <a:xfrm>
            <a:off x="10625777" y="3319330"/>
            <a:ext cx="1320947" cy="28364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조원</a:t>
            </a:r>
            <a:r>
              <a:rPr lang="en-US" altLang="ko-KR" sz="1100" b="1" dirty="0">
                <a:solidFill>
                  <a:prstClr val="white"/>
                </a:solidFill>
              </a:rPr>
              <a:t> : </a:t>
            </a:r>
            <a:r>
              <a:rPr lang="ko-KR" altLang="en-US" sz="1100" b="1" dirty="0">
                <a:solidFill>
                  <a:prstClr val="white"/>
                </a:solidFill>
              </a:rPr>
              <a:t>김수정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96">
            <a:extLst>
              <a:ext uri="{FF2B5EF4-FFF2-40B4-BE49-F238E27FC236}">
                <a16:creationId xmlns:a16="http://schemas.microsoft.com/office/drawing/2014/main" id="{0867372A-7281-47F8-9E47-2711243CECBE}"/>
              </a:ext>
            </a:extLst>
          </p:cNvPr>
          <p:cNvSpPr/>
          <p:nvPr/>
        </p:nvSpPr>
        <p:spPr>
          <a:xfrm>
            <a:off x="313559" y="4643343"/>
            <a:ext cx="1320947" cy="33466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조원 </a:t>
            </a:r>
            <a:r>
              <a:rPr lang="en-US" altLang="ko-KR" sz="1100" b="1" dirty="0">
                <a:solidFill>
                  <a:prstClr val="white"/>
                </a:solidFill>
              </a:rPr>
              <a:t>: </a:t>
            </a:r>
            <a:r>
              <a:rPr lang="ko-KR" altLang="en-US" sz="1100" b="1" dirty="0">
                <a:solidFill>
                  <a:prstClr val="white"/>
                </a:solidFill>
              </a:rPr>
              <a:t>김지현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96">
            <a:extLst>
              <a:ext uri="{FF2B5EF4-FFF2-40B4-BE49-F238E27FC236}">
                <a16:creationId xmlns:a16="http://schemas.microsoft.com/office/drawing/2014/main" id="{5EB79E4A-4923-4068-9DFF-62B2F4F64744}"/>
              </a:ext>
            </a:extLst>
          </p:cNvPr>
          <p:cNvSpPr/>
          <p:nvPr/>
        </p:nvSpPr>
        <p:spPr>
          <a:xfrm>
            <a:off x="10625777" y="6131798"/>
            <a:ext cx="1320947" cy="33466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white"/>
                </a:solidFill>
              </a:rPr>
              <a:t>조원 </a:t>
            </a:r>
            <a:r>
              <a:rPr lang="en-US" altLang="ko-KR" sz="1100" b="1" dirty="0">
                <a:solidFill>
                  <a:prstClr val="white"/>
                </a:solidFill>
              </a:rPr>
              <a:t>: </a:t>
            </a:r>
            <a:r>
              <a:rPr lang="ko-KR" altLang="en-US" sz="1100" b="1" dirty="0">
                <a:solidFill>
                  <a:prstClr val="white"/>
                </a:solidFill>
              </a:rPr>
              <a:t>김진규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FDA96B-6048-4E0F-BD4B-B5AB7F0D7CE5}"/>
              </a:ext>
            </a:extLst>
          </p:cNvPr>
          <p:cNvGrpSpPr/>
          <p:nvPr/>
        </p:nvGrpSpPr>
        <p:grpSpPr>
          <a:xfrm>
            <a:off x="10972193" y="5297553"/>
            <a:ext cx="628118" cy="628118"/>
            <a:chOff x="8846116" y="4168827"/>
            <a:chExt cx="1083168" cy="108316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C042A79-13AD-4554-B84E-47885A940F57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A8EF93-659F-40E4-9980-38964032C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759F8F-5883-44FB-93DF-9A99173C3BAD}"/>
              </a:ext>
            </a:extLst>
          </p:cNvPr>
          <p:cNvGrpSpPr/>
          <p:nvPr/>
        </p:nvGrpSpPr>
        <p:grpSpPr>
          <a:xfrm>
            <a:off x="10972193" y="2488258"/>
            <a:ext cx="628118" cy="628118"/>
            <a:chOff x="8723358" y="1778931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2493DF6-B793-471D-8AD8-3A02FFE8DAB0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9E51CD-AE8B-45B2-891F-60032158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80996E-9E5B-4547-B216-AD4D8A83760E}"/>
              </a:ext>
            </a:extLst>
          </p:cNvPr>
          <p:cNvGrpSpPr/>
          <p:nvPr/>
        </p:nvGrpSpPr>
        <p:grpSpPr>
          <a:xfrm>
            <a:off x="659975" y="3809098"/>
            <a:ext cx="628118" cy="628118"/>
            <a:chOff x="8723358" y="1778931"/>
            <a:chExt cx="1083168" cy="108316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62FBC6A-FA8B-4740-B076-C30B7806EB0E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C271B3-9DC0-45C7-9EF7-2CCE8AFE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5B0349-1178-4266-AC00-B2D0C3EC9962}"/>
              </a:ext>
            </a:extLst>
          </p:cNvPr>
          <p:cNvGrpSpPr/>
          <p:nvPr/>
        </p:nvGrpSpPr>
        <p:grpSpPr>
          <a:xfrm>
            <a:off x="659974" y="1287201"/>
            <a:ext cx="628118" cy="628118"/>
            <a:chOff x="2899657" y="4303429"/>
            <a:chExt cx="1083168" cy="108316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40C30CC-C54F-4AF8-9DC0-90BF85560F08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54987B0-1D21-45CD-AA3B-5462BCFE9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CF4A0A49-2853-4262-8D82-D65684DE60F3}"/>
              </a:ext>
            </a:extLst>
          </p:cNvPr>
          <p:cNvSpPr/>
          <p:nvPr/>
        </p:nvSpPr>
        <p:spPr>
          <a:xfrm>
            <a:off x="2220183" y="1287201"/>
            <a:ext cx="9210061" cy="834245"/>
          </a:xfrm>
          <a:prstGeom prst="wedgeRoundRectCallout">
            <a:avLst>
              <a:gd name="adj1" fmla="val -53225"/>
              <a:gd name="adj2" fmla="val -2069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팀장으로서 한 팀을 이끌어 가야 하는 책임감이 처음에는 부담스럽고 걱정이 많이 됐습니다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하지만 팀원들이 잘 따라주어 잘 마무리 할 수 있었습니다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부족한 팀장을 잘 따라준 팀원들에게 고맙습니다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프로젝트를 함으로써 그동안 배운 내용을 다시 정리하는 시간이 되고 많은 에러들을 보면서 많은 공부를 하는 시간이 됐습니다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좀 더 성장하는 기회가 됐다고 생각합니다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B69BBBBA-213D-45DF-BE33-33CB59ED5E3A}"/>
              </a:ext>
            </a:extLst>
          </p:cNvPr>
          <p:cNvSpPr/>
          <p:nvPr/>
        </p:nvSpPr>
        <p:spPr>
          <a:xfrm>
            <a:off x="692132" y="2699253"/>
            <a:ext cx="9210061" cy="834245"/>
          </a:xfrm>
          <a:prstGeom prst="wedgeRoundRectCallout">
            <a:avLst>
              <a:gd name="adj1" fmla="val 52579"/>
              <a:gd name="adj2" fmla="val -2069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프로젝트를 하면서 </a:t>
            </a:r>
            <a:r>
              <a:rPr lang="ko-KR" altLang="en-US" sz="1200" dirty="0" err="1">
                <a:solidFill>
                  <a:schemeClr val="tx1"/>
                </a:solidFill>
              </a:rPr>
              <a:t>팀원들과의</a:t>
            </a:r>
            <a:r>
              <a:rPr lang="ko-KR" altLang="en-US" sz="1200" dirty="0">
                <a:solidFill>
                  <a:schemeClr val="tx1"/>
                </a:solidFill>
              </a:rPr>
              <a:t> 협력이 얼마나 중요한지 느끼게 됐고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의사소통이 활발할수록 요구사항에 가까운 프로젝트를 개발할 수 있게 된다는 것을 알게 됐습니다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수업을 통해 배우는 점도 많지만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개발하면서 팀원들끼리 서로 어려운 부분을 도와주고 알려주면서 더 많이 배우고 실력이 늘었다고 생각합니다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프로젝트를 통해 개발능력 뿐만 아니라 설계하는 부분과 소통하는 법까지 배울 수 있는 기회가 되어 좋았습니다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3659D020-76A3-488C-BDFE-0470CFEFC9C4}"/>
              </a:ext>
            </a:extLst>
          </p:cNvPr>
          <p:cNvSpPr/>
          <p:nvPr/>
        </p:nvSpPr>
        <p:spPr>
          <a:xfrm>
            <a:off x="2220183" y="4226220"/>
            <a:ext cx="9210061" cy="834245"/>
          </a:xfrm>
          <a:prstGeom prst="wedgeRoundRectCallout">
            <a:avLst>
              <a:gd name="adj1" fmla="val -53225"/>
              <a:gd name="adj2" fmla="val -2069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학교에서 진행한 졸업작품도 이클립스를 사용하여 프로젝트를 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 때는 코드가 그 상황에서 왜 필요한지 잘 모르는 상태로 구현하기에 바빴다면 지금은 코드를 왜 사용해야 하고 어떤 원리로 작동하는지 알게 되어 보람 있는 프로젝트였다고 생각합니다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그리고 설계를 탄탄하게 해야 구현할 때 훨씬 수월하게 할 수 있다는 것도 느끼게 되어 다음 프로젝트는 설계부터 잘 </a:t>
            </a:r>
            <a:r>
              <a:rPr lang="ko-KR" altLang="en-US" sz="1200" dirty="0" err="1">
                <a:solidFill>
                  <a:schemeClr val="tx1"/>
                </a:solidFill>
              </a:rPr>
              <a:t>해야할</a:t>
            </a:r>
            <a:r>
              <a:rPr lang="ko-KR" altLang="en-US" sz="1200" dirty="0">
                <a:solidFill>
                  <a:schemeClr val="tx1"/>
                </a:solidFill>
              </a:rPr>
              <a:t> 것 같습니다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팀원들과 의견도 많이 공유하고 서로 의견들을 잘 들어줘서 팀원과의 소통도 너무 좋았던 것 같습니다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5EB5F000-C0FB-40CF-8DC5-498B98E58286}"/>
              </a:ext>
            </a:extLst>
          </p:cNvPr>
          <p:cNvSpPr/>
          <p:nvPr/>
        </p:nvSpPr>
        <p:spPr>
          <a:xfrm>
            <a:off x="659974" y="5398359"/>
            <a:ext cx="9210061" cy="834245"/>
          </a:xfrm>
          <a:prstGeom prst="wedgeRoundRectCallout">
            <a:avLst>
              <a:gd name="adj1" fmla="val 52579"/>
              <a:gd name="adj2" fmla="val -2069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프로젝트를 하면서 내가 어떤 기술들이 부족한지 잘 파악하게 됐습니다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어떤 기능들을 어떻게 써야 더 효율적인가에 대한 생각을 많이 하게 되는 시간이 됐습니다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또한 다른 여러가지 기능들을 내가 써야할 기능으로 변환하여 사용하는 기술에 대해 많이 배운 것 같습니다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많이 배웠고 또 더 배워야하는 길의 방향성까지 잡은 좋은 경험이었습니다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8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 웹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차별성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A661C-E914-4C33-A5DA-44C4FB05542E}"/>
              </a:ext>
            </a:extLst>
          </p:cNvPr>
          <p:cNvSpPr/>
          <p:nvPr/>
        </p:nvSpPr>
        <p:spPr>
          <a:xfrm>
            <a:off x="4423719" y="2028153"/>
            <a:ext cx="51287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사이트 회원들이 서로 중고 용품을 교환 및 판매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33DFB3DC-52C2-46BB-B529-011AA346EC22}"/>
              </a:ext>
            </a:extLst>
          </p:cNvPr>
          <p:cNvSpPr/>
          <p:nvPr/>
        </p:nvSpPr>
        <p:spPr>
          <a:xfrm>
            <a:off x="1642714" y="1980170"/>
            <a:ext cx="2113739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1.</a:t>
            </a:r>
            <a:r>
              <a:rPr lang="ko-KR" altLang="en-US" sz="1600" b="1" dirty="0">
                <a:solidFill>
                  <a:prstClr val="white"/>
                </a:solidFill>
              </a:rPr>
              <a:t> 중고용품 교환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082FD15D-0136-4C71-A132-BE56F1049867}"/>
              </a:ext>
            </a:extLst>
          </p:cNvPr>
          <p:cNvSpPr/>
          <p:nvPr/>
        </p:nvSpPr>
        <p:spPr>
          <a:xfrm>
            <a:off x="1642714" y="3174004"/>
            <a:ext cx="2113739" cy="509991"/>
          </a:xfrm>
          <a:prstGeom prst="roundRect">
            <a:avLst>
              <a:gd name="adj" fmla="val 50000"/>
            </a:avLst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2. </a:t>
            </a:r>
            <a:r>
              <a:rPr lang="ko-KR" altLang="en-US" sz="1600" b="1" dirty="0">
                <a:solidFill>
                  <a:prstClr val="white"/>
                </a:solidFill>
              </a:rPr>
              <a:t>커뮤니티 제공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D7F72362-E92D-4D82-8479-090C8CE3F1B4}"/>
              </a:ext>
            </a:extLst>
          </p:cNvPr>
          <p:cNvSpPr/>
          <p:nvPr/>
        </p:nvSpPr>
        <p:spPr>
          <a:xfrm>
            <a:off x="1642713" y="4367838"/>
            <a:ext cx="2113739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3. </a:t>
            </a:r>
            <a:r>
              <a:rPr lang="ko-KR" altLang="en-US" sz="1600" b="1" dirty="0">
                <a:solidFill>
                  <a:prstClr val="white"/>
                </a:solidFill>
              </a:rPr>
              <a:t>봉사와 기부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C8F8A0-962A-4BA0-A9E3-F1FB3855C42C}"/>
              </a:ext>
            </a:extLst>
          </p:cNvPr>
          <p:cNvSpPr/>
          <p:nvPr/>
        </p:nvSpPr>
        <p:spPr>
          <a:xfrm>
            <a:off x="4423719" y="3231414"/>
            <a:ext cx="5943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반려동물을 키우는 회원들끼리 정보 공유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923FA-DDE8-4710-859C-4C5ED1BD06DA}"/>
              </a:ext>
            </a:extLst>
          </p:cNvPr>
          <p:cNvSpPr/>
          <p:nvPr/>
        </p:nvSpPr>
        <p:spPr>
          <a:xfrm>
            <a:off x="4423719" y="4415821"/>
            <a:ext cx="57582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사이트 회원들이 모여 반려동물과 관련된 봉사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rPr>
              <a:t>및 기부 활동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7886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출처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202153" y="1405618"/>
            <a:ext cx="378769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출처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en-US" altLang="ko-KR" sz="1400" dirty="0">
                <a:hlinkClick r:id="rId2"/>
              </a:rPr>
              <a:t>http://pptbizcam.co.kr/?p=6493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7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구현목표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 기능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33DFB3DC-52C2-46BB-B529-011AA346EC22}"/>
              </a:ext>
            </a:extLst>
          </p:cNvPr>
          <p:cNvSpPr/>
          <p:nvPr/>
        </p:nvSpPr>
        <p:spPr>
          <a:xfrm>
            <a:off x="1642712" y="1722400"/>
            <a:ext cx="2608010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1.</a:t>
            </a:r>
            <a:r>
              <a:rPr lang="ko-KR" altLang="en-US" sz="1600" b="1" dirty="0">
                <a:solidFill>
                  <a:prstClr val="white"/>
                </a:solidFill>
              </a:rPr>
              <a:t> </a:t>
            </a:r>
            <a:r>
              <a:rPr lang="ko-KR" altLang="en-US" sz="1600" b="1" dirty="0" err="1">
                <a:solidFill>
                  <a:prstClr val="white"/>
                </a:solidFill>
              </a:rPr>
              <a:t>엔터</a:t>
            </a:r>
            <a:r>
              <a:rPr lang="ko-KR" altLang="en-US" sz="1600" b="1" dirty="0">
                <a:solidFill>
                  <a:prstClr val="white"/>
                </a:solidFill>
              </a:rPr>
              <a:t> 장소 정보제공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082FD15D-0136-4C71-A132-BE56F1049867}"/>
              </a:ext>
            </a:extLst>
          </p:cNvPr>
          <p:cNvSpPr/>
          <p:nvPr/>
        </p:nvSpPr>
        <p:spPr>
          <a:xfrm>
            <a:off x="1642712" y="2671114"/>
            <a:ext cx="2608010" cy="509991"/>
          </a:xfrm>
          <a:prstGeom prst="roundRect">
            <a:avLst>
              <a:gd name="adj" fmla="val 50000"/>
            </a:avLst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2. </a:t>
            </a:r>
            <a:r>
              <a:rPr lang="ko-KR" altLang="en-US" sz="1600" b="1" dirty="0">
                <a:solidFill>
                  <a:prstClr val="white"/>
                </a:solidFill>
              </a:rPr>
              <a:t>유용한 장소 정보제공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26">
            <a:extLst>
              <a:ext uri="{FF2B5EF4-FFF2-40B4-BE49-F238E27FC236}">
                <a16:creationId xmlns:a16="http://schemas.microsoft.com/office/drawing/2014/main" id="{D7F72362-E92D-4D82-8479-090C8CE3F1B4}"/>
              </a:ext>
            </a:extLst>
          </p:cNvPr>
          <p:cNvSpPr/>
          <p:nvPr/>
        </p:nvSpPr>
        <p:spPr>
          <a:xfrm>
            <a:off x="1642712" y="3619829"/>
            <a:ext cx="2608010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3. </a:t>
            </a:r>
            <a:r>
              <a:rPr lang="ko-KR" altLang="en-US" sz="1600" b="1" dirty="0">
                <a:solidFill>
                  <a:prstClr val="white"/>
                </a:solidFill>
              </a:rPr>
              <a:t>나눔 및 중고거래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C8F8A0-962A-4BA0-A9E3-F1FB3855C42C}"/>
              </a:ext>
            </a:extLst>
          </p:cNvPr>
          <p:cNvSpPr/>
          <p:nvPr/>
        </p:nvSpPr>
        <p:spPr>
          <a:xfrm>
            <a:off x="4744628" y="5565242"/>
            <a:ext cx="5943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923FA-DDE8-4710-859C-4C5ED1BD06DA}"/>
              </a:ext>
            </a:extLst>
          </p:cNvPr>
          <p:cNvSpPr/>
          <p:nvPr/>
        </p:nvSpPr>
        <p:spPr>
          <a:xfrm>
            <a:off x="4744628" y="4431861"/>
            <a:ext cx="687072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사이트 회원들이 모임을 가지거나 정보를 공유할 수 있는 커뮤니티 제공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Ex.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이번 주 토요일 봉사모임 모집합니다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26">
            <a:extLst>
              <a:ext uri="{FF2B5EF4-FFF2-40B4-BE49-F238E27FC236}">
                <a16:creationId xmlns:a16="http://schemas.microsoft.com/office/drawing/2014/main" id="{13DB07B5-47FD-4E08-9861-31BB2055BE55}"/>
              </a:ext>
            </a:extLst>
          </p:cNvPr>
          <p:cNvSpPr/>
          <p:nvPr/>
        </p:nvSpPr>
        <p:spPr>
          <a:xfrm>
            <a:off x="1642712" y="4568544"/>
            <a:ext cx="2608010" cy="509991"/>
          </a:xfrm>
          <a:prstGeom prst="roundRect">
            <a:avLst>
              <a:gd name="adj" fmla="val 50000"/>
            </a:avLst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4. </a:t>
            </a:r>
            <a:r>
              <a:rPr lang="ko-KR" altLang="en-US" sz="1600" b="1" dirty="0">
                <a:solidFill>
                  <a:prstClr val="white"/>
                </a:solidFill>
              </a:rPr>
              <a:t>커뮤니티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26">
            <a:extLst>
              <a:ext uri="{FF2B5EF4-FFF2-40B4-BE49-F238E27FC236}">
                <a16:creationId xmlns:a16="http://schemas.microsoft.com/office/drawing/2014/main" id="{E0C3F028-D9EA-4460-91E1-18D08C3DE7F3}"/>
              </a:ext>
            </a:extLst>
          </p:cNvPr>
          <p:cNvSpPr/>
          <p:nvPr/>
        </p:nvSpPr>
        <p:spPr>
          <a:xfrm>
            <a:off x="1642712" y="5517259"/>
            <a:ext cx="2608010" cy="50999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5. </a:t>
            </a:r>
            <a:r>
              <a:rPr lang="ko-KR" altLang="en-US" sz="1600" b="1" dirty="0">
                <a:solidFill>
                  <a:prstClr val="white"/>
                </a:solidFill>
              </a:rPr>
              <a:t>회원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799CB8-D0BC-41BB-B198-22C88F5878EE}"/>
              </a:ext>
            </a:extLst>
          </p:cNvPr>
          <p:cNvSpPr/>
          <p:nvPr/>
        </p:nvSpPr>
        <p:spPr>
          <a:xfrm>
            <a:off x="4744628" y="1770383"/>
            <a:ext cx="639329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반려동물 동반 식당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캠핑장 등에 대한 정보 제공 페이지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CE69D9-8E01-452E-908C-C6BA82DD75DE}"/>
              </a:ext>
            </a:extLst>
          </p:cNvPr>
          <p:cNvSpPr/>
          <p:nvPr/>
        </p:nvSpPr>
        <p:spPr>
          <a:xfrm>
            <a:off x="4744628" y="2534431"/>
            <a:ext cx="639329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반려동물 양육 시 꼭 알아야할 정보들을 제공하는 페이지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Ex.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동물병원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용품 샵 등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5DF354-6C34-44CE-9352-EE961480DF21}"/>
              </a:ext>
            </a:extLst>
          </p:cNvPr>
          <p:cNvSpPr/>
          <p:nvPr/>
        </p:nvSpPr>
        <p:spPr>
          <a:xfrm>
            <a:off x="4744628" y="3483146"/>
            <a:ext cx="639329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반려동물의 용품 중 사용하지 않는 장난감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용품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사료 등을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회원들이 서로 교환 및 판매하는 페이지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3126920" y="2513438"/>
            <a:ext cx="593816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기획</a:t>
            </a:r>
            <a:endParaRPr lang="en-US" altLang="ko-KR" sz="3600" b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Kh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정보교육원 세미 프로젝트 </a:t>
            </a: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34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7784" y="1247950"/>
            <a:ext cx="8616431" cy="48439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543B0A-5EB8-4A2F-BFD3-0B7A36D6C29A}"/>
              </a:ext>
            </a:extLst>
          </p:cNvPr>
          <p:cNvSpPr txBox="1"/>
          <p:nvPr/>
        </p:nvSpPr>
        <p:spPr>
          <a:xfrm>
            <a:off x="3392374" y="6220049"/>
            <a:ext cx="540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요구사항 정의서 </a:t>
            </a:r>
            <a:r>
              <a:rPr lang="en-US" altLang="ko-KR" dirty="0"/>
              <a:t>– </a:t>
            </a:r>
            <a:r>
              <a:rPr lang="ko-KR" altLang="en-US" dirty="0"/>
              <a:t>메인</a:t>
            </a:r>
            <a:r>
              <a:rPr lang="en-US" altLang="ko-KR" dirty="0"/>
              <a:t>, </a:t>
            </a:r>
            <a:r>
              <a:rPr lang="ko-KR" altLang="en-US" dirty="0"/>
              <a:t>양육정보 </a:t>
            </a:r>
            <a:r>
              <a:rPr lang="en-US" altLang="ko-KR" dirty="0"/>
              <a:t>- </a:t>
            </a:r>
            <a:r>
              <a:rPr lang="ko-KR" altLang="en-US" dirty="0" err="1"/>
              <a:t>놀거리</a:t>
            </a:r>
            <a:r>
              <a:rPr lang="ko-KR" altLang="en-US" dirty="0"/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179134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9746" y="1247950"/>
            <a:ext cx="8352507" cy="48439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543B0A-5EB8-4A2F-BFD3-0B7A36D6C29A}"/>
              </a:ext>
            </a:extLst>
          </p:cNvPr>
          <p:cNvSpPr txBox="1"/>
          <p:nvPr/>
        </p:nvSpPr>
        <p:spPr>
          <a:xfrm>
            <a:off x="1700412" y="6220049"/>
            <a:ext cx="879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요구사항 정의서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양육정보</a:t>
            </a:r>
            <a:r>
              <a:rPr lang="en-US" altLang="ko-KR" dirty="0"/>
              <a:t>-</a:t>
            </a:r>
            <a:r>
              <a:rPr lang="ko-KR" altLang="en-US" dirty="0" err="1"/>
              <a:t>알거리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(</a:t>
            </a:r>
            <a:r>
              <a:rPr lang="ko-KR" altLang="en-US" dirty="0"/>
              <a:t>나눔</a:t>
            </a:r>
            <a:r>
              <a:rPr lang="en-US" altLang="ko-KR" dirty="0"/>
              <a:t>,</a:t>
            </a:r>
            <a:r>
              <a:rPr lang="ko-KR" altLang="en-US" dirty="0"/>
              <a:t>중고거래</a:t>
            </a:r>
            <a:r>
              <a:rPr lang="en-US" altLang="ko-KR" dirty="0"/>
              <a:t>,</a:t>
            </a:r>
            <a:r>
              <a:rPr lang="ko-KR" altLang="en-US" dirty="0"/>
              <a:t>봉사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27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875" y="1247950"/>
            <a:ext cx="7084248" cy="48439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543B0A-5EB8-4A2F-BFD3-0B7A36D6C29A}"/>
              </a:ext>
            </a:extLst>
          </p:cNvPr>
          <p:cNvSpPr txBox="1"/>
          <p:nvPr/>
        </p:nvSpPr>
        <p:spPr>
          <a:xfrm>
            <a:off x="3335478" y="6220049"/>
            <a:ext cx="552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요구사항 정의서 </a:t>
            </a:r>
            <a:r>
              <a:rPr lang="en-US" altLang="ko-KR" dirty="0"/>
              <a:t>– </a:t>
            </a:r>
            <a:r>
              <a:rPr lang="ko-KR" altLang="en-US" dirty="0"/>
              <a:t>커뮤니티</a:t>
            </a:r>
            <a:r>
              <a:rPr lang="en-US" altLang="ko-KR" dirty="0"/>
              <a:t>(</a:t>
            </a:r>
            <a:r>
              <a:rPr lang="ko-KR" altLang="en-US" dirty="0"/>
              <a:t>전문가 질의응답</a:t>
            </a:r>
            <a:r>
              <a:rPr lang="en-US" altLang="ko-KR" dirty="0"/>
              <a:t>, </a:t>
            </a:r>
            <a:r>
              <a:rPr lang="ko-KR" altLang="en-US" dirty="0"/>
              <a:t>자유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45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7120" y="1171694"/>
            <a:ext cx="7137760" cy="3133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543B0A-5EB8-4A2F-BFD3-0B7A36D6C29A}"/>
              </a:ext>
            </a:extLst>
          </p:cNvPr>
          <p:cNvSpPr txBox="1"/>
          <p:nvPr/>
        </p:nvSpPr>
        <p:spPr>
          <a:xfrm>
            <a:off x="3677713" y="6315534"/>
            <a:ext cx="483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요구사항 정의서 </a:t>
            </a:r>
            <a:r>
              <a:rPr lang="en-US" altLang="ko-KR" dirty="0"/>
              <a:t>– </a:t>
            </a:r>
            <a:r>
              <a:rPr lang="ko-KR" altLang="en-US" dirty="0"/>
              <a:t>마이페이지</a:t>
            </a:r>
            <a:r>
              <a:rPr lang="en-US" altLang="ko-KR" dirty="0"/>
              <a:t>, </a:t>
            </a:r>
            <a:r>
              <a:rPr lang="ko-KR" altLang="en-US" dirty="0"/>
              <a:t>관리자페이지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8F9BC-AA67-4FED-97C0-3B5533663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1834" y="4305162"/>
            <a:ext cx="7137760" cy="18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7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단위업무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699" y="1286255"/>
            <a:ext cx="8786601" cy="4285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543B0A-5EB8-4A2F-BFD3-0B7A36D6C29A}"/>
              </a:ext>
            </a:extLst>
          </p:cNvPr>
          <p:cNvSpPr txBox="1"/>
          <p:nvPr/>
        </p:nvSpPr>
        <p:spPr>
          <a:xfrm>
            <a:off x="2173296" y="5885813"/>
            <a:ext cx="784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단위업무 정의서 </a:t>
            </a:r>
            <a:r>
              <a:rPr lang="en-US" altLang="ko-KR" dirty="0"/>
              <a:t>– </a:t>
            </a:r>
            <a:r>
              <a:rPr lang="ko-KR" altLang="en-US" dirty="0"/>
              <a:t>각 페이지 디자인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놀거리페이지 구현</a:t>
            </a:r>
          </a:p>
        </p:txBody>
      </p:sp>
    </p:spTree>
    <p:extLst>
      <p:ext uri="{BB962C8B-B14F-4D97-AF65-F5344CB8AC3E}">
        <p14:creationId xmlns:p14="http://schemas.microsoft.com/office/powerpoint/2010/main" val="251462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AniBuddy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7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세미프로젝트</a:t>
            </a:r>
            <a:r>
              <a:rPr lang="en-US" altLang="ko-KR" sz="7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_3</a:t>
            </a:r>
            <a:r>
              <a:rPr lang="ko-KR" altLang="en-US" sz="7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r>
              <a:rPr lang="en-US" altLang="ko-KR" sz="7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en-US" altLang="ko-KR" sz="7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AniBuddy</a:t>
            </a:r>
            <a:r>
              <a:rPr lang="en-US" altLang="ko-KR" sz="7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7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sz="4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자유형 57">
            <a:extLst>
              <a:ext uri="{FF2B5EF4-FFF2-40B4-BE49-F238E27FC236}">
                <a16:creationId xmlns:a16="http://schemas.microsoft.com/office/drawing/2014/main" id="{D27EEC72-8CF0-4487-9BC6-0FC1A8F9288A}"/>
              </a:ext>
            </a:extLst>
          </p:cNvPr>
          <p:cNvSpPr/>
          <p:nvPr/>
        </p:nvSpPr>
        <p:spPr>
          <a:xfrm>
            <a:off x="3859072" y="972187"/>
            <a:ext cx="4268075" cy="1984310"/>
          </a:xfrm>
          <a:custGeom>
            <a:avLst/>
            <a:gdLst>
              <a:gd name="connsiteX0" fmla="*/ 0 w 4268075"/>
              <a:gd name="connsiteY0" fmla="*/ 0 h 1984310"/>
              <a:gd name="connsiteX1" fmla="*/ 4268075 w 4268075"/>
              <a:gd name="connsiteY1" fmla="*/ 0 h 1984310"/>
              <a:gd name="connsiteX2" fmla="*/ 4264978 w 4268075"/>
              <a:gd name="connsiteY2" fmla="*/ 61317 h 1984310"/>
              <a:gd name="connsiteX3" fmla="*/ 2134037 w 4268075"/>
              <a:gd name="connsiteY3" fmla="*/ 1984310 h 1984310"/>
              <a:gd name="connsiteX4" fmla="*/ 3096 w 4268075"/>
              <a:gd name="connsiteY4" fmla="*/ 61317 h 198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8075" h="1984310">
                <a:moveTo>
                  <a:pt x="0" y="0"/>
                </a:moveTo>
                <a:lnTo>
                  <a:pt x="4268075" y="0"/>
                </a:lnTo>
                <a:lnTo>
                  <a:pt x="4264978" y="61317"/>
                </a:lnTo>
                <a:cubicBezTo>
                  <a:pt x="4155287" y="1141434"/>
                  <a:pt x="3243094" y="1984310"/>
                  <a:pt x="2134037" y="1984310"/>
                </a:cubicBezTo>
                <a:cubicBezTo>
                  <a:pt x="1024981" y="1984310"/>
                  <a:pt x="112788" y="1141434"/>
                  <a:pt x="3096" y="61317"/>
                </a:cubicBezTo>
                <a:close/>
              </a:path>
            </a:pathLst>
          </a:custGeom>
          <a:solidFill>
            <a:srgbClr val="39BD3D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INDEX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7C230E-0077-487D-B0A9-9161CC512170}"/>
              </a:ext>
            </a:extLst>
          </p:cNvPr>
          <p:cNvSpPr/>
          <p:nvPr/>
        </p:nvSpPr>
        <p:spPr>
          <a:xfrm>
            <a:off x="3519437" y="3532219"/>
            <a:ext cx="2247446" cy="431800"/>
          </a:xfrm>
          <a:prstGeom prst="rect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2. </a:t>
            </a:r>
            <a:r>
              <a:rPr lang="ko-KR" altLang="en-US" sz="1600" b="1" dirty="0">
                <a:solidFill>
                  <a:prstClr val="white"/>
                </a:solidFill>
              </a:rPr>
              <a:t>기획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2AD3BA-58DC-4BAF-B3C1-FC5C65308F2B}"/>
              </a:ext>
            </a:extLst>
          </p:cNvPr>
          <p:cNvSpPr/>
          <p:nvPr/>
        </p:nvSpPr>
        <p:spPr>
          <a:xfrm>
            <a:off x="6074365" y="3532219"/>
            <a:ext cx="2247446" cy="431800"/>
          </a:xfrm>
          <a:prstGeom prst="rect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3. </a:t>
            </a:r>
            <a:r>
              <a:rPr lang="ko-KR" altLang="en-US" sz="1600" b="1" dirty="0">
                <a:solidFill>
                  <a:prstClr val="white"/>
                </a:solidFill>
              </a:rPr>
              <a:t>설계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E151CE-E96B-49F3-8428-8E8C42A7FE20}"/>
              </a:ext>
            </a:extLst>
          </p:cNvPr>
          <p:cNvSpPr/>
          <p:nvPr/>
        </p:nvSpPr>
        <p:spPr>
          <a:xfrm>
            <a:off x="3519437" y="4065824"/>
            <a:ext cx="2530999" cy="231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2-1.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 정의서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2-2.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단위업무 정의서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2-3.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일정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2-4.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유스케이스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다이어그램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관리자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2-5.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유스케이스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정의서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697307-005A-4889-8731-F4A58DE06575}"/>
              </a:ext>
            </a:extLst>
          </p:cNvPr>
          <p:cNvSpPr/>
          <p:nvPr/>
        </p:nvSpPr>
        <p:spPr>
          <a:xfrm>
            <a:off x="6074365" y="4065824"/>
            <a:ext cx="2530999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3-1.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클래스 다이어그램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3-2.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시퀀스 다이어그램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3-3. ERD(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물리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3-4.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테이블 정의서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3-5.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스토리보드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3-6.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81F706-8762-4FFC-B478-15BB82E1E527}"/>
              </a:ext>
            </a:extLst>
          </p:cNvPr>
          <p:cNvSpPr/>
          <p:nvPr/>
        </p:nvSpPr>
        <p:spPr>
          <a:xfrm>
            <a:off x="964509" y="3537717"/>
            <a:ext cx="2247446" cy="431800"/>
          </a:xfrm>
          <a:prstGeom prst="rect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1. </a:t>
            </a:r>
            <a:r>
              <a:rPr lang="ko-KR" altLang="en-US" sz="1600" b="1" dirty="0">
                <a:solidFill>
                  <a:prstClr val="white"/>
                </a:solidFill>
              </a:rPr>
              <a:t>프로젝트 개요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3D796E-EE47-41E4-8B54-3ACB03CA93B1}"/>
              </a:ext>
            </a:extLst>
          </p:cNvPr>
          <p:cNvSpPr/>
          <p:nvPr/>
        </p:nvSpPr>
        <p:spPr>
          <a:xfrm>
            <a:off x="964509" y="4065824"/>
            <a:ext cx="253099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1-1.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AniBuddy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1-2.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기획 의도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1-3.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벤치마킹 웹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앱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1-4.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구현목표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모서리가 둥근 직사각형 52">
            <a:extLst>
              <a:ext uri="{FF2B5EF4-FFF2-40B4-BE49-F238E27FC236}">
                <a16:creationId xmlns:a16="http://schemas.microsoft.com/office/drawing/2014/main" id="{7179E880-12B7-497F-92EC-D4F64FB8CA3E}"/>
              </a:ext>
            </a:extLst>
          </p:cNvPr>
          <p:cNvSpPr/>
          <p:nvPr/>
        </p:nvSpPr>
        <p:spPr>
          <a:xfrm>
            <a:off x="6337307" y="1547909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모서리가 둥근 직사각형 54">
            <a:extLst>
              <a:ext uri="{FF2B5EF4-FFF2-40B4-BE49-F238E27FC236}">
                <a16:creationId xmlns:a16="http://schemas.microsoft.com/office/drawing/2014/main" id="{4F4226D4-8EEA-4D10-8238-B053F4C26DD2}"/>
              </a:ext>
            </a:extLst>
          </p:cNvPr>
          <p:cNvSpPr/>
          <p:nvPr/>
        </p:nvSpPr>
        <p:spPr>
          <a:xfrm>
            <a:off x="5919757" y="1547909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모서리가 둥근 직사각형 56">
            <a:extLst>
              <a:ext uri="{FF2B5EF4-FFF2-40B4-BE49-F238E27FC236}">
                <a16:creationId xmlns:a16="http://schemas.microsoft.com/office/drawing/2014/main" id="{273AE647-662B-4956-B2C5-538D784827FC}"/>
              </a:ext>
            </a:extLst>
          </p:cNvPr>
          <p:cNvSpPr/>
          <p:nvPr/>
        </p:nvSpPr>
        <p:spPr>
          <a:xfrm>
            <a:off x="5502205" y="1547909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917630-3650-4564-BE69-5C8891CAD493}"/>
              </a:ext>
            </a:extLst>
          </p:cNvPr>
          <p:cNvSpPr/>
          <p:nvPr/>
        </p:nvSpPr>
        <p:spPr>
          <a:xfrm>
            <a:off x="8629293" y="3532219"/>
            <a:ext cx="2247446" cy="431800"/>
          </a:xfrm>
          <a:prstGeom prst="rect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4. </a:t>
            </a:r>
            <a:r>
              <a:rPr lang="ko-KR" altLang="en-US" sz="1600" b="1" dirty="0">
                <a:solidFill>
                  <a:prstClr val="white"/>
                </a:solidFill>
              </a:rPr>
              <a:t>프로젝트 결과물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ABD31F-CCA4-4E8B-AFC3-4289BBF12E88}"/>
              </a:ext>
            </a:extLst>
          </p:cNvPr>
          <p:cNvSpPr/>
          <p:nvPr/>
        </p:nvSpPr>
        <p:spPr>
          <a:xfrm>
            <a:off x="8629293" y="4065824"/>
            <a:ext cx="253099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4-1.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시연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4-2.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추후 계획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4-2.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구성원 소개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느낀점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단위업무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14" y="1286255"/>
            <a:ext cx="7592770" cy="4285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543B0A-5EB8-4A2F-BFD3-0B7A36D6C29A}"/>
              </a:ext>
            </a:extLst>
          </p:cNvPr>
          <p:cNvSpPr txBox="1"/>
          <p:nvPr/>
        </p:nvSpPr>
        <p:spPr>
          <a:xfrm>
            <a:off x="2242233" y="5885813"/>
            <a:ext cx="770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단위업무 정의서 </a:t>
            </a:r>
            <a:r>
              <a:rPr lang="en-US" altLang="ko-KR" dirty="0"/>
              <a:t>– </a:t>
            </a:r>
            <a:r>
              <a:rPr lang="ko-KR" altLang="en-US" dirty="0" err="1"/>
              <a:t>알거리</a:t>
            </a:r>
            <a:r>
              <a:rPr lang="en-US" altLang="ko-KR" dirty="0"/>
              <a:t>, </a:t>
            </a:r>
            <a:r>
              <a:rPr lang="ko-KR" altLang="en-US" dirty="0"/>
              <a:t>나눔</a:t>
            </a:r>
            <a:r>
              <a:rPr lang="en-US" altLang="ko-KR" dirty="0"/>
              <a:t>, </a:t>
            </a:r>
            <a:r>
              <a:rPr lang="ko-KR" altLang="en-US" dirty="0"/>
              <a:t>중고거래</a:t>
            </a:r>
            <a:r>
              <a:rPr lang="en-US" altLang="ko-KR" dirty="0"/>
              <a:t>, </a:t>
            </a:r>
            <a:r>
              <a:rPr lang="ko-KR" altLang="en-US" dirty="0"/>
              <a:t>봉사</a:t>
            </a:r>
            <a:r>
              <a:rPr lang="en-US" altLang="ko-KR" dirty="0"/>
              <a:t>, </a:t>
            </a:r>
            <a:r>
              <a:rPr lang="ko-KR" altLang="en-US" dirty="0"/>
              <a:t>전문가 질의응답 게시판</a:t>
            </a:r>
          </a:p>
        </p:txBody>
      </p:sp>
    </p:spTree>
    <p:extLst>
      <p:ext uri="{BB962C8B-B14F-4D97-AF65-F5344CB8AC3E}">
        <p14:creationId xmlns:p14="http://schemas.microsoft.com/office/powerpoint/2010/main" val="119412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단위업무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14" y="1421895"/>
            <a:ext cx="7592770" cy="42745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543B0A-5EB8-4A2F-BFD3-0B7A36D6C29A}"/>
              </a:ext>
            </a:extLst>
          </p:cNvPr>
          <p:cNvSpPr txBox="1"/>
          <p:nvPr/>
        </p:nvSpPr>
        <p:spPr>
          <a:xfrm>
            <a:off x="1911218" y="5885813"/>
            <a:ext cx="83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단위업무 정의서 </a:t>
            </a:r>
            <a:r>
              <a:rPr lang="en-US" altLang="ko-KR" dirty="0"/>
              <a:t>– </a:t>
            </a:r>
            <a:r>
              <a:rPr lang="ko-KR" altLang="en-US" dirty="0"/>
              <a:t>자유게시판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마이페이지</a:t>
            </a:r>
            <a:r>
              <a:rPr lang="en-US" altLang="ko-KR" dirty="0"/>
              <a:t>, </a:t>
            </a:r>
            <a:r>
              <a:rPr lang="ko-KR" altLang="en-US" dirty="0"/>
              <a:t>관리자페이지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쪽지</a:t>
            </a:r>
          </a:p>
        </p:txBody>
      </p:sp>
    </p:spTree>
    <p:extLst>
      <p:ext uri="{BB962C8B-B14F-4D97-AF65-F5344CB8AC3E}">
        <p14:creationId xmlns:p14="http://schemas.microsoft.com/office/powerpoint/2010/main" val="1881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일정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63" y="1663828"/>
            <a:ext cx="10821873" cy="41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93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비회원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BBC86-E39C-4229-AF1F-D1C4E383E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72" y="972187"/>
            <a:ext cx="8745655" cy="57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일반 회원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07"/>
          <a:stretch/>
        </p:blipFill>
        <p:spPr>
          <a:xfrm>
            <a:off x="129979" y="1326943"/>
            <a:ext cx="6104438" cy="46873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997C52-A939-4CC0-8C71-8EAE0789EA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2"/>
          <a:stretch/>
        </p:blipFill>
        <p:spPr>
          <a:xfrm>
            <a:off x="6385514" y="1326944"/>
            <a:ext cx="5676507" cy="46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전문가 회원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8368" y="1326943"/>
            <a:ext cx="6655262" cy="482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1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5A2D9B-C08A-4F3B-B526-9B259A6F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8368" y="1354768"/>
            <a:ext cx="6655262" cy="4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7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E6F09-A4E3-4403-B13F-9BC1D2C90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8" y="1136999"/>
            <a:ext cx="3384724" cy="2921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AD4D90-F254-44B7-95BA-A18C29A4C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62" y="1124298"/>
            <a:ext cx="3397425" cy="3441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A02C6B-7ED0-465C-9A63-4BE413D39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8" y="4132782"/>
            <a:ext cx="3403775" cy="2559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E2477C-9D18-431F-8C94-08E332791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37" y="1136999"/>
            <a:ext cx="3403775" cy="2425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392865-8904-4618-861E-E5FDDBCFA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37" y="3688752"/>
            <a:ext cx="3397425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4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CAAE7-F1A5-4A5B-99E5-A31AC53CC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3" y="1135720"/>
            <a:ext cx="3403775" cy="2540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C4575A-344E-48AF-B97D-96D462EA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97" y="3782199"/>
            <a:ext cx="3403775" cy="26544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D7F776-0874-4101-8057-5B0EB57D8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74" y="1135720"/>
            <a:ext cx="3391074" cy="26544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3E17A4-827D-4937-A8DC-7EADF72FC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74" y="4017161"/>
            <a:ext cx="3397425" cy="2419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9E17CA-F659-4CE1-A63A-872376783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50" y="1135720"/>
            <a:ext cx="3391074" cy="25210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2AAC68-C64D-40A6-A87A-464A8EA8E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01" y="3909205"/>
            <a:ext cx="3403775" cy="25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16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08406C-AD60-4E0D-8F9B-D53786AFE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3" y="1133141"/>
            <a:ext cx="3391074" cy="3937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EF5F47-0A02-494E-B3CB-A195F31C9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87" y="1133141"/>
            <a:ext cx="3391074" cy="32005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E99313-6D21-4734-9052-98CC02E26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61" y="1133141"/>
            <a:ext cx="3397425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3126920" y="2513438"/>
            <a:ext cx="593816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프로젝트 개요</a:t>
            </a:r>
            <a:endParaRPr lang="en-US" altLang="ko-KR" sz="3600" b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Kh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정보교육원 세미 프로젝트 </a:t>
            </a: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2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F56A2F-A915-4B8B-9F48-8BBBFA06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9" y="1112474"/>
            <a:ext cx="3397425" cy="3054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4FDAC8-1E1B-484D-806C-FAFD94985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63" y="1124488"/>
            <a:ext cx="3397425" cy="32831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096BFB-AAA1-4840-9C32-DCEF30711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37" y="1124488"/>
            <a:ext cx="3391074" cy="32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34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38F497-AC19-42F5-8810-B9FC16C28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5" y="1141351"/>
            <a:ext cx="3403775" cy="3054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2B3939-B9CA-4A65-ADE3-F2350508C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13" y="1141351"/>
            <a:ext cx="3391074" cy="3067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D0B38D-C2E8-49CA-AA6B-8C0B2F89E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80" y="1141351"/>
            <a:ext cx="3391074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06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18AEE3-6A22-4F9A-AC4D-E91A98665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66" y="1146621"/>
            <a:ext cx="3397425" cy="3448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D16021-2A03-4C7F-A1B4-3CC1E1BD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04" y="1143413"/>
            <a:ext cx="3435527" cy="25020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80ACD2-6044-4356-8A84-7E6544337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75" y="3729968"/>
            <a:ext cx="3429176" cy="26353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8F4BE0-6745-457E-862E-027A4FE08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444" y="1143413"/>
            <a:ext cx="3422826" cy="26226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35C52A-BEC3-4C4D-906E-E0DB0B8C1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06" y="3971280"/>
            <a:ext cx="3448227" cy="23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13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4C53A0-1CAA-470E-B33A-9790B034C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7" y="1153910"/>
            <a:ext cx="3448227" cy="26480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EFB676-CA29-4A0F-9537-F178C9270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7" y="3852038"/>
            <a:ext cx="3448227" cy="27750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AC55FC-2E16-408B-873B-DA8FE67C2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11" y="1153910"/>
            <a:ext cx="3441877" cy="2660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8D9934-971D-4326-97A7-47F25C59E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11" y="3852038"/>
            <a:ext cx="3448227" cy="27877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F4784B-8ECD-40D0-994A-0144972F3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25" y="1153910"/>
            <a:ext cx="3441877" cy="23877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BE5E610-2108-4D58-80B9-11C1C5B43F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75" y="3678774"/>
            <a:ext cx="3454578" cy="25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97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2F708-EA9D-471F-B3E7-9DB031B6C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73" y="1144386"/>
            <a:ext cx="3454578" cy="2533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D07817-3DC2-4FFB-9A38-8092A17F6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73" y="3801997"/>
            <a:ext cx="3441877" cy="26480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BF4575-732F-4667-B412-F1DC7A52D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12" y="1144386"/>
            <a:ext cx="3435527" cy="26544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EB7010-042B-463E-B8BD-FB8323ABC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62" y="3912817"/>
            <a:ext cx="3441877" cy="2781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8E75FD-C70D-4C6F-8B87-46FA8FBBC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00" y="1144386"/>
            <a:ext cx="3448227" cy="23877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33DFD8-2E12-448E-A471-9265CB3D3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99" y="3678166"/>
            <a:ext cx="3448227" cy="25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01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2DE9E5-3BC1-4AF1-853A-693504FEA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34" y="1153942"/>
            <a:ext cx="3448227" cy="2508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688E95-4746-465E-9BA0-F30ACA1E3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34" y="3844076"/>
            <a:ext cx="3441877" cy="2654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06D62F-5B1B-4A6A-9D01-529A18666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11" y="1153942"/>
            <a:ext cx="3448227" cy="2641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3A66E8-77F8-43C3-AE90-9B4971E90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10" y="3977433"/>
            <a:ext cx="3448227" cy="2660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455B7A-ABEB-44B5-BCFA-F91B999D8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88" y="1153942"/>
            <a:ext cx="3435527" cy="23877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A029EE-00BD-4E85-AA23-98A1A482A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87" y="3723420"/>
            <a:ext cx="3454578" cy="25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07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2AFAA0-F339-4123-9BF4-912695ACA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3" y="1137269"/>
            <a:ext cx="3448227" cy="25147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0727D8-34EE-4775-B609-7BF59092D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3" y="3801997"/>
            <a:ext cx="3435527" cy="26417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F14991-48D7-4793-B8CA-79B821FD0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89" y="1137757"/>
            <a:ext cx="3391074" cy="2419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B0AD59-E8B2-4348-9477-BC8955433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89" y="3799803"/>
            <a:ext cx="3403775" cy="25401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19BE16-FBB6-452F-8AEE-DAF868732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02" y="1139675"/>
            <a:ext cx="3391074" cy="25464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233771-5D72-4C40-A100-E61855921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403" y="3799803"/>
            <a:ext cx="3391074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74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EC9CE-CA0F-4407-AB19-1399909C2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7" y="1130987"/>
            <a:ext cx="3384724" cy="2413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42DF52-06AB-4057-865B-89076CB2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5" y="3734621"/>
            <a:ext cx="3403775" cy="2546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EE60B3-3894-487F-AAE8-6798F2210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62" y="1130987"/>
            <a:ext cx="3397425" cy="22861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E0B4F8-BE9D-4C03-B703-F69966C70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62" y="3486958"/>
            <a:ext cx="3397425" cy="27941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FD43EB-6E13-47A0-A68F-D4E6CB21D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38" y="1130987"/>
            <a:ext cx="3384724" cy="24258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DA911A-ED28-410F-ADC6-D43465509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38" y="3725095"/>
            <a:ext cx="3403775" cy="23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81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B46F4C-9DFC-402D-ABB7-FB1470CA1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3" y="1138136"/>
            <a:ext cx="3397425" cy="26734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E500B2-3F14-4FAD-8B94-B57DC451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3" y="3929240"/>
            <a:ext cx="3403775" cy="26988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18CB54-82A2-4B0E-B2F5-F7B4B8279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38" y="1138136"/>
            <a:ext cx="3397425" cy="25464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AD6AC9-4724-40C8-B025-E664CC4C5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38" y="3821285"/>
            <a:ext cx="3391074" cy="2806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BFF7F4-BAAB-4F70-8CEE-32623AEE7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13" y="1138136"/>
            <a:ext cx="3391074" cy="28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9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유스케이스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F0AE99-5342-4E68-88F6-CF69D8123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63" y="1131825"/>
            <a:ext cx="3397425" cy="3073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CBFEB7-8A89-4A00-A2DC-6D61D8995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88" y="1131825"/>
            <a:ext cx="3403775" cy="2565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BE32BD-DFB7-47D6-93B2-664914793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38" y="3782168"/>
            <a:ext cx="3391074" cy="28004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0B3094-6236-4A32-9633-D069D52E2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062" y="1131825"/>
            <a:ext cx="3391074" cy="28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9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AniBuddy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215DB8-4A61-4894-A9FD-E9CD6293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2" y="1882533"/>
            <a:ext cx="4380176" cy="29155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546F0A-5889-431A-9BCC-9CF386B0C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72" y="1862632"/>
            <a:ext cx="4380176" cy="2915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609D9E-85A1-47FD-BFD5-6ED10739EE62}"/>
              </a:ext>
            </a:extLst>
          </p:cNvPr>
          <p:cNvSpPr txBox="1"/>
          <p:nvPr/>
        </p:nvSpPr>
        <p:spPr>
          <a:xfrm>
            <a:off x="2461267" y="505209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Animal(</a:t>
            </a:r>
            <a:r>
              <a:rPr lang="ko-KR" altLang="en-US" dirty="0"/>
              <a:t>동물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16703-67A8-4F53-8DFD-13BB17C99B14}"/>
              </a:ext>
            </a:extLst>
          </p:cNvPr>
          <p:cNvSpPr txBox="1"/>
          <p:nvPr/>
        </p:nvSpPr>
        <p:spPr>
          <a:xfrm>
            <a:off x="8252444" y="5052094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Buddy(</a:t>
            </a:r>
            <a:r>
              <a:rPr lang="ko-KR" altLang="en-US" dirty="0"/>
              <a:t>친구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6C6D5E19-D06C-4E3C-9519-68E40916EBD5}"/>
              </a:ext>
            </a:extLst>
          </p:cNvPr>
          <p:cNvSpPr/>
          <p:nvPr/>
        </p:nvSpPr>
        <p:spPr>
          <a:xfrm>
            <a:off x="5818094" y="3151094"/>
            <a:ext cx="555812" cy="555812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087DC-94D2-4B3F-BBDE-4F447A3CA593}"/>
              </a:ext>
            </a:extLst>
          </p:cNvPr>
          <p:cNvSpPr txBox="1"/>
          <p:nvPr/>
        </p:nvSpPr>
        <p:spPr>
          <a:xfrm>
            <a:off x="10409140" y="6529859"/>
            <a:ext cx="1782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</a:t>
            </a:r>
            <a:r>
              <a:rPr lang="en-US" altLang="ko-KR" sz="1000" dirty="0">
                <a:hlinkClick r:id="rId4"/>
              </a:rPr>
              <a:t>https://unsplash.com/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10831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3126920" y="2513438"/>
            <a:ext cx="5938160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설계</a:t>
            </a:r>
            <a:endParaRPr lang="en-US" altLang="ko-KR" sz="3600" b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Kh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정보교육원 세미 프로젝트 </a:t>
            </a: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50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놀거리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D0AD2C-3724-448C-92D6-5674F4554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3804" y="1071339"/>
            <a:ext cx="9644391" cy="561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20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알거리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147A38-24A4-471C-8B17-05C98807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584" y="1265722"/>
            <a:ext cx="10030830" cy="49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98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나눔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중고거래 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01AC98-0683-4019-8344-C4B51DA28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544" y="1238979"/>
            <a:ext cx="6474287" cy="53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51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봉사 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01AC98-0683-4019-8344-C4B51DA28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544" y="1238979"/>
            <a:ext cx="6474287" cy="53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02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전문가 질의응답 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01AC98-0683-4019-8344-C4B51DA28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7269" y="1269934"/>
            <a:ext cx="6437461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7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자유 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01AC98-0683-4019-8344-C4B51DA28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6015" y="1325999"/>
            <a:ext cx="5879970" cy="495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39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로그인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회원정보수정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회원탈퇴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01AC98-0683-4019-8344-C4B51DA2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9661" y="1314332"/>
            <a:ext cx="7152677" cy="52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74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쪽지함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01AC98-0683-4019-8344-C4B51DA28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3539" y="1157652"/>
            <a:ext cx="5084922" cy="55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01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활동내역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01AC98-0683-4019-8344-C4B51DA28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6960" y="1038276"/>
            <a:ext cx="8418080" cy="56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7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기획 의도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B460D7F7-F3A7-4AE4-AC13-9B1CAEDF4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43" y="1359080"/>
            <a:ext cx="4519475" cy="41398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8AA79CE-B969-4E1A-A75D-020BA49A1A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49" y="1359080"/>
            <a:ext cx="4420209" cy="41398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07D7504-4F54-412D-B435-9FCFAC68B81E}"/>
              </a:ext>
            </a:extLst>
          </p:cNvPr>
          <p:cNvSpPr txBox="1"/>
          <p:nvPr/>
        </p:nvSpPr>
        <p:spPr>
          <a:xfrm>
            <a:off x="3680916" y="5885812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위 표와 그래프를 통해 반려동물 보유 가구가</a:t>
            </a:r>
            <a:endParaRPr lang="en-US" altLang="ko-KR" dirty="0"/>
          </a:p>
          <a:p>
            <a:pPr algn="ctr"/>
            <a:r>
              <a:rPr lang="ko-KR" altLang="en-US" dirty="0"/>
              <a:t>점점 증가하고 있는 것을 볼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838399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관리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E8AAAE-C5B1-4BBC-9EF5-82D73B4C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0" y="1720770"/>
            <a:ext cx="11299519" cy="34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4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메일 관리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E8AAAE-C5B1-4BBC-9EF5-82D73B4C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352" y="1492397"/>
            <a:ext cx="11445296" cy="387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게시글 관리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E8AAAE-C5B1-4BBC-9EF5-82D73B4C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653" y="1402749"/>
            <a:ext cx="11116694" cy="47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02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E8AAAE-C5B1-4BBC-9EF5-82D73B4C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2150" y="1277244"/>
            <a:ext cx="8927700" cy="530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7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놀거리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898" y="1165655"/>
            <a:ext cx="7292204" cy="55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44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놀거리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690" y="1238330"/>
            <a:ext cx="7832620" cy="5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08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알거리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8433" y="1274189"/>
            <a:ext cx="7795134" cy="5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6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알거리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987" y="1310048"/>
            <a:ext cx="7200025" cy="5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05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나눔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중고거래 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790" y="1560841"/>
            <a:ext cx="11616420" cy="46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5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봉사 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792" y="1545996"/>
            <a:ext cx="11616415" cy="45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기획 의도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84CA8-B571-4B5E-A8B3-56AA04EC2318}"/>
              </a:ext>
            </a:extLst>
          </p:cNvPr>
          <p:cNvSpPr txBox="1"/>
          <p:nvPr/>
        </p:nvSpPr>
        <p:spPr>
          <a:xfrm>
            <a:off x="3257572" y="5885812"/>
            <a:ext cx="5686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반려동물 양육 정보를 주로 인터넷과 </a:t>
            </a:r>
            <a:endParaRPr lang="en-US" altLang="ko-KR" dirty="0"/>
          </a:p>
          <a:p>
            <a:pPr algn="ctr"/>
            <a:r>
              <a:rPr lang="ko-KR" altLang="en-US" dirty="0"/>
              <a:t>모바일 포털 검색을 통해 얻고 있음을 알 수 있습니다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5F3E9-3968-4460-A540-C358B1ED1E3D}"/>
              </a:ext>
            </a:extLst>
          </p:cNvPr>
          <p:cNvSpPr txBox="1"/>
          <p:nvPr/>
        </p:nvSpPr>
        <p:spPr>
          <a:xfrm>
            <a:off x="7047231" y="5498919"/>
            <a:ext cx="33313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2"/>
              </a:rPr>
              <a:t>http://www.dailyvet.co.kr/news/industry/105371</a:t>
            </a:r>
            <a:endParaRPr lang="ko-KR" altLang="en-US" sz="1000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66CDB85-6D71-4DFA-BDF2-90AEAB96D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08" y="1359080"/>
            <a:ext cx="8565184" cy="41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97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전문가 질의응답 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230" y="1582946"/>
            <a:ext cx="11767540" cy="433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50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전문가 질의응답 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BD858-25D2-4308-BF91-5CF1E78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173" y="2016116"/>
            <a:ext cx="11829653" cy="37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5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자유게시판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59" y="1565795"/>
            <a:ext cx="11957482" cy="44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24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커뮤니티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자유게시판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BD858-25D2-4308-BF91-5CF1E78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838" y="2013060"/>
            <a:ext cx="11676324" cy="37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5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관리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ED397-0A35-4DC3-9FFC-B80B9853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9115" y="1225485"/>
            <a:ext cx="9313769" cy="52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34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게시글 관리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BD858-25D2-4308-BF91-5CF1E78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691" y="1432874"/>
            <a:ext cx="11732617" cy="49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62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_1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875" y="1319753"/>
            <a:ext cx="11426249" cy="49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34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이메일관리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BD858-25D2-4308-BF91-5CF1E78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122" y="1566705"/>
            <a:ext cx="11525756" cy="40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5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일반회원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로그인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로그아웃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BD858-25D2-4308-BF91-5CF1E78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1275" y="3926542"/>
            <a:ext cx="6731877" cy="273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521" y="1306678"/>
            <a:ext cx="6212804" cy="25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아이디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찾기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BD858-25D2-4308-BF91-5CF1E78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1671" y="3630618"/>
            <a:ext cx="7297833" cy="30278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55" y="1145467"/>
            <a:ext cx="6590853" cy="24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8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기획 의도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 descr="개, 표지판, 실외, 건물이(가) 표시된 사진&#10;&#10;자동 생성된 설명">
            <a:extLst>
              <a:ext uri="{FF2B5EF4-FFF2-40B4-BE49-F238E27FC236}">
                <a16:creationId xmlns:a16="http://schemas.microsoft.com/office/drawing/2014/main" id="{8B466414-4D56-4D07-BB5E-57260C3B14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21" y="1389894"/>
            <a:ext cx="3837014" cy="383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FD7E4-79E2-4E56-9E97-866F909F459F}"/>
              </a:ext>
            </a:extLst>
          </p:cNvPr>
          <p:cNvSpPr txBox="1"/>
          <p:nvPr/>
        </p:nvSpPr>
        <p:spPr>
          <a:xfrm>
            <a:off x="7337938" y="5226908"/>
            <a:ext cx="260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Pet-friendly cafe</a:t>
            </a:r>
          </a:p>
          <a:p>
            <a:pPr algn="ctr"/>
            <a:r>
              <a:rPr lang="ko-KR" altLang="en-US" sz="1200" dirty="0"/>
              <a:t>출처</a:t>
            </a:r>
            <a:r>
              <a:rPr lang="en-US" altLang="ko-KR" sz="1200" dirty="0"/>
              <a:t>: @</a:t>
            </a:r>
            <a:r>
              <a:rPr lang="en-US" altLang="ko-KR" sz="1200" dirty="0" err="1"/>
              <a:t>bottle_factory</a:t>
            </a:r>
            <a:r>
              <a:rPr lang="en-US" altLang="ko-KR" sz="1200" dirty="0"/>
              <a:t> (</a:t>
            </a:r>
            <a:r>
              <a:rPr lang="ko-KR" altLang="en-US" sz="1200" dirty="0"/>
              <a:t>인스타그램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12" name="그림 11" descr="고양이, 사람, 앉아있는, 실내이(가) 표시된 사진&#10;&#10;자동 생성된 설명">
            <a:extLst>
              <a:ext uri="{FF2B5EF4-FFF2-40B4-BE49-F238E27FC236}">
                <a16:creationId xmlns:a16="http://schemas.microsoft.com/office/drawing/2014/main" id="{3BDBBB78-7886-4304-B2FE-4B6F19087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20" y="1389894"/>
            <a:ext cx="2739868" cy="3837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639BE9-6924-4787-9622-45C5AA75C226}"/>
              </a:ext>
            </a:extLst>
          </p:cNvPr>
          <p:cNvSpPr txBox="1"/>
          <p:nvPr/>
        </p:nvSpPr>
        <p:spPr>
          <a:xfrm>
            <a:off x="3221942" y="5226908"/>
            <a:ext cx="11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동물병원</a:t>
            </a:r>
            <a:endParaRPr lang="en-US" altLang="ko-KR" sz="1200" dirty="0"/>
          </a:p>
          <a:p>
            <a:pPr algn="ctr"/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pixabay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8BA0B-A412-46FD-A33D-9394DDE8006B}"/>
              </a:ext>
            </a:extLst>
          </p:cNvPr>
          <p:cNvSpPr txBox="1"/>
          <p:nvPr/>
        </p:nvSpPr>
        <p:spPr>
          <a:xfrm>
            <a:off x="2695719" y="5885812"/>
            <a:ext cx="6809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반려동물에 관한 정보만을 다루는 웹 사이트를 구현하여</a:t>
            </a:r>
            <a:endParaRPr lang="en-US" altLang="ko-KR" dirty="0"/>
          </a:p>
          <a:p>
            <a:pPr algn="ctr"/>
            <a:r>
              <a:rPr lang="ko-KR" altLang="en-US" dirty="0"/>
              <a:t>반려동물 양육에 도움이 되고자 이 사이트를 기획하였습니다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3443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회원정보 수정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회원탈퇴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004" y="1242952"/>
            <a:ext cx="9729992" cy="49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03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_1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문의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BD909-4EE9-4527-97DE-89FEE48F8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66" y="1581206"/>
            <a:ext cx="11294268" cy="46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05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쪽지함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BD858-25D2-4308-BF91-5CF1E78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07" y="1407459"/>
            <a:ext cx="11227986" cy="46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6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시퀀스 다이어그램 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마이페이지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활동내역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BD858-25D2-4308-BF91-5CF1E78C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638" y="1151887"/>
            <a:ext cx="9604723" cy="53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ER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다이어그램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물리 설계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C2737-A601-40BC-9A6D-FC80F7C24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6276" y="1199510"/>
            <a:ext cx="8519447" cy="54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9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AC406B-1BBF-4CC1-BBCB-CC748653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55" y="1421393"/>
            <a:ext cx="5635945" cy="4514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A1847F-5B2F-43C6-A0EB-243CE5EB7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6463" y="1421392"/>
            <a:ext cx="5215481" cy="45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156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AC406B-1BBF-4CC1-BBCB-CC748653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55" y="1488800"/>
            <a:ext cx="5635945" cy="437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A1847F-5B2F-43C6-A0EB-243CE5EB7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624" y="1488800"/>
            <a:ext cx="5286321" cy="4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594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AC406B-1BBF-4CC1-BBCB-CC748653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4" y="1364563"/>
            <a:ext cx="5309907" cy="4627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A1847F-5B2F-43C6-A0EB-243CE5EB7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906" y="1364563"/>
            <a:ext cx="4923020" cy="46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562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AC406B-1BBF-4CC1-BBCB-CC748653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894" y="1322019"/>
            <a:ext cx="4893694" cy="47127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A1847F-5B2F-43C6-A0EB-243CE5EB7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188" y="1322018"/>
            <a:ext cx="5090918" cy="47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11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 정의서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AC406B-1BBF-4CC1-BBCB-CC748653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1522" y="1599886"/>
            <a:ext cx="5568955" cy="4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0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 웹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94D7967-5043-4609-9B97-5439B4F306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80" y="1186085"/>
            <a:ext cx="7792639" cy="41398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B693AF-E01F-402F-98B3-6B4FBF82D16B}"/>
              </a:ext>
            </a:extLst>
          </p:cNvPr>
          <p:cNvSpPr txBox="1"/>
          <p:nvPr/>
        </p:nvSpPr>
        <p:spPr>
          <a:xfrm>
            <a:off x="8720817" y="5325924"/>
            <a:ext cx="12715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http://petnu.com/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C4BDC1-07B6-41A5-951E-6705D2B23C3A}"/>
              </a:ext>
            </a:extLst>
          </p:cNvPr>
          <p:cNvSpPr txBox="1"/>
          <p:nvPr/>
        </p:nvSpPr>
        <p:spPr>
          <a:xfrm>
            <a:off x="2357486" y="5885812"/>
            <a:ext cx="7486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펫앤유는</a:t>
            </a:r>
            <a:r>
              <a:rPr lang="ko-KR" altLang="en-US" dirty="0"/>
              <a:t> 반려동물 </a:t>
            </a:r>
            <a:r>
              <a:rPr lang="ko-KR" altLang="en-US" dirty="0" err="1"/>
              <a:t>원클릭</a:t>
            </a:r>
            <a:r>
              <a:rPr lang="ko-KR" altLang="en-US" dirty="0"/>
              <a:t> 검색 포털 서비스 입니다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반려동물의 용품의 우선순위를 한 번에 볼 수 있는 사이트입니다</a:t>
            </a:r>
          </a:p>
        </p:txBody>
      </p:sp>
    </p:spTree>
    <p:extLst>
      <p:ext uri="{BB962C8B-B14F-4D97-AF65-F5344CB8AC3E}">
        <p14:creationId xmlns:p14="http://schemas.microsoft.com/office/powerpoint/2010/main" val="1502346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3126920" y="2513438"/>
            <a:ext cx="5938160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스토리 보드</a:t>
            </a:r>
            <a:endParaRPr lang="en-US" altLang="ko-KR" sz="3600" b="1" kern="0" dirty="0">
              <a:gradFill>
                <a:gsLst>
                  <a:gs pos="15000">
                    <a:srgbClr val="39BD3D"/>
                  </a:gs>
                  <a:gs pos="100000">
                    <a:srgbClr val="44546A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Kh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정보교육원 세미 프로젝트 </a:t>
            </a: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8592000" y="3046802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rot="10800000">
            <a:off x="3814" y="3046802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94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조혜린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/>
                        <a:t>메인화면</a:t>
                      </a:r>
                      <a:r>
                        <a:rPr lang="en-US" altLang="ko-KR" sz="1300" dirty="0"/>
                        <a:t>_1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검색창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프로젝트 로고이다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검색창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사이트 내 게시글 검색기능이다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메인메뉴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양육정보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유기동물의 정보 및 행사에 대한 정보를 알려주는 슬라이드이다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양육 정보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양육 정보 페이지에 대한 간단한 설명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More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버튼을 누르면 양육 정보 페이지로 이동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유기동물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동물병원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알리미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보호가 필요한 동물들을 공고중인 유기동물보호소로 통하는 이미지파일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긴급시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필요한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진료 동물병원 페이지로 이동 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Top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스크롤을 올릴 필요 없이 클릭 한번으로 홈페이지 최상단으로 이동시켜주는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F9F8202-1CE2-4642-905E-AA3F63D49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2646" y="886514"/>
            <a:ext cx="6566801" cy="576822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D4098E0-0737-493E-AFB7-45B929551C2E}"/>
              </a:ext>
            </a:extLst>
          </p:cNvPr>
          <p:cNvSpPr/>
          <p:nvPr/>
        </p:nvSpPr>
        <p:spPr>
          <a:xfrm>
            <a:off x="3261462" y="99628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45D064E-B900-40CC-B35C-60BE56B663A8}"/>
              </a:ext>
            </a:extLst>
          </p:cNvPr>
          <p:cNvSpPr/>
          <p:nvPr/>
        </p:nvSpPr>
        <p:spPr>
          <a:xfrm>
            <a:off x="1965298" y="141699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7C5FF0-052B-46F6-AE54-F0CA8308EBF4}"/>
              </a:ext>
            </a:extLst>
          </p:cNvPr>
          <p:cNvSpPr/>
          <p:nvPr/>
        </p:nvSpPr>
        <p:spPr>
          <a:xfrm>
            <a:off x="2715945" y="206904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62662DD-3D8F-40F2-80E8-D3EB01CF0D8E}"/>
              </a:ext>
            </a:extLst>
          </p:cNvPr>
          <p:cNvSpPr/>
          <p:nvPr/>
        </p:nvSpPr>
        <p:spPr>
          <a:xfrm>
            <a:off x="4504038" y="445893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826E83-4304-4C90-89B0-0ADE0625565B}"/>
              </a:ext>
            </a:extLst>
          </p:cNvPr>
          <p:cNvSpPr/>
          <p:nvPr/>
        </p:nvSpPr>
        <p:spPr>
          <a:xfrm>
            <a:off x="6297558" y="99628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A74901A-CFEC-467F-8064-30B166D9E866}"/>
              </a:ext>
            </a:extLst>
          </p:cNvPr>
          <p:cNvSpPr/>
          <p:nvPr/>
        </p:nvSpPr>
        <p:spPr>
          <a:xfrm>
            <a:off x="6976490" y="197114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31B749-C415-4FE9-A8F8-3E6E2944AD98}"/>
              </a:ext>
            </a:extLst>
          </p:cNvPr>
          <p:cNvSpPr/>
          <p:nvPr/>
        </p:nvSpPr>
        <p:spPr>
          <a:xfrm>
            <a:off x="7048498" y="397706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984198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조혜린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/>
                        <a:t>메인화면</a:t>
                      </a:r>
                      <a:r>
                        <a:rPr lang="en-US" altLang="ko-KR" sz="1300" dirty="0"/>
                        <a:t>_2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커뮤니티 페이지에 최신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게시글들을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More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버튼을 누르면 커뮤니티 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게시판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게시판 페이지에 최신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게시글들을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More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버튼을 누르면 커뮤니티 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전화문의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메일 문의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당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24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 동물병원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전화문의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메일 문의에 대한 정보를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당신의 연락을 기다립니다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보호 중인 유기동물에 대한 정보를 알려주는 페이지로 이동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- 24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동물병원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24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동물병원의 위치를 알려주는 페이지로 이동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Footer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사이트의 간단한 정보 및 이용약관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개인정보처리방침을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F9F8202-1CE2-4642-905E-AA3F63D49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231" y="871586"/>
            <a:ext cx="5357630" cy="579808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D4098E0-0737-493E-AFB7-45B929551C2E}"/>
              </a:ext>
            </a:extLst>
          </p:cNvPr>
          <p:cNvSpPr/>
          <p:nvPr/>
        </p:nvSpPr>
        <p:spPr>
          <a:xfrm>
            <a:off x="2029428" y="106828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45D064E-B900-40CC-B35C-60BE56B663A8}"/>
              </a:ext>
            </a:extLst>
          </p:cNvPr>
          <p:cNvSpPr/>
          <p:nvPr/>
        </p:nvSpPr>
        <p:spPr>
          <a:xfrm>
            <a:off x="4360023" y="278658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7C5FF0-052B-46F6-AE54-F0CA8308EBF4}"/>
              </a:ext>
            </a:extLst>
          </p:cNvPr>
          <p:cNvSpPr/>
          <p:nvPr/>
        </p:nvSpPr>
        <p:spPr>
          <a:xfrm>
            <a:off x="2410024" y="458905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62662DD-3D8F-40F2-80E8-D3EB01CF0D8E}"/>
              </a:ext>
            </a:extLst>
          </p:cNvPr>
          <p:cNvSpPr/>
          <p:nvPr/>
        </p:nvSpPr>
        <p:spPr>
          <a:xfrm>
            <a:off x="3594633" y="58522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31483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조혜린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/>
                        <a:t>메인화면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서브메뉴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서브메뉴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메뉴의 각 서브메뉴들을 보여줌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양육정보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놀거리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알거리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중고거래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봉사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전문가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자유게시판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F475E14-D86F-4E02-B079-118357C61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893" y="1948268"/>
            <a:ext cx="6907779" cy="369960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88A902E-5147-4819-8CCF-BAB410BED3C4}"/>
              </a:ext>
            </a:extLst>
          </p:cNvPr>
          <p:cNvSpPr/>
          <p:nvPr/>
        </p:nvSpPr>
        <p:spPr>
          <a:xfrm>
            <a:off x="3117204" y="290397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E0C253-F08E-4FD0-9978-B7DA0114252A}"/>
              </a:ext>
            </a:extLst>
          </p:cNvPr>
          <p:cNvSpPr/>
          <p:nvPr/>
        </p:nvSpPr>
        <p:spPr>
          <a:xfrm>
            <a:off x="2179938" y="2929268"/>
            <a:ext cx="376480" cy="23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72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조혜린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양육정보</a:t>
                      </a:r>
                      <a:r>
                        <a:rPr lang="en-US" altLang="ko-KR" sz="1300" dirty="0"/>
                        <a:t>[</a:t>
                      </a:r>
                      <a:r>
                        <a:rPr lang="ko-KR" altLang="en-US" sz="1300" dirty="0" err="1"/>
                        <a:t>놀거리</a:t>
                      </a:r>
                      <a:r>
                        <a:rPr lang="en-US" altLang="ko-KR" sz="1300" dirty="0"/>
                        <a:t>]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놀 수 있는 장소 검색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행사 에서 원하는 것을 선택하여 검색 필터를 설정한 후 반려동물과 놀 수 있는 장소를 검색할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버튼을 누르면 필터에 적용된 검색 결과가 나타난다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전 결과 또는 검색 후 결과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전에는 모든 장소들과 행사들에 대한 정보를 보여줌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후에는 검색된 결과를 보여줌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검색된 결과를 선택하면 해당 행사나 장소의 사이트로 이동한다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선호 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별을 누르면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꽉찬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별이 되면서 해당 장소를 선호한다는 표시가 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894DC47-453D-4DC6-A11A-F5F5BAFA7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912" y="2223552"/>
            <a:ext cx="4094178" cy="2410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CF75D3-CD68-4B67-A4BE-65BFFD37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6355" y="1193932"/>
            <a:ext cx="4370602" cy="5209524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C5714E2-4D47-46CF-B933-824499F21225}"/>
              </a:ext>
            </a:extLst>
          </p:cNvPr>
          <p:cNvSpPr/>
          <p:nvPr/>
        </p:nvSpPr>
        <p:spPr>
          <a:xfrm>
            <a:off x="418593" y="312214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E21262-6CAA-4350-8621-E604DED55721}"/>
              </a:ext>
            </a:extLst>
          </p:cNvPr>
          <p:cNvSpPr/>
          <p:nvPr/>
        </p:nvSpPr>
        <p:spPr>
          <a:xfrm>
            <a:off x="2962475" y="412502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5AE5BA-BF44-45DD-AAEA-813198B5CCB3}"/>
              </a:ext>
            </a:extLst>
          </p:cNvPr>
          <p:cNvSpPr/>
          <p:nvPr/>
        </p:nvSpPr>
        <p:spPr>
          <a:xfrm>
            <a:off x="4893571" y="119393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543BBD-B3EF-4F37-B801-DB01DC17B036}"/>
              </a:ext>
            </a:extLst>
          </p:cNvPr>
          <p:cNvSpPr/>
          <p:nvPr/>
        </p:nvSpPr>
        <p:spPr>
          <a:xfrm>
            <a:off x="8357062" y="133794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93561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조혜린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양육정보</a:t>
                      </a:r>
                      <a:r>
                        <a:rPr lang="en-US" altLang="ko-KR" sz="1300" dirty="0"/>
                        <a:t>[</a:t>
                      </a:r>
                      <a:r>
                        <a:rPr lang="ko-KR" altLang="en-US" sz="1300" dirty="0" err="1"/>
                        <a:t>놀거리</a:t>
                      </a:r>
                      <a:r>
                        <a:rPr lang="en-US" altLang="ko-KR" sz="1300" dirty="0"/>
                        <a:t>]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장소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선택된 장소의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장소명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영업시간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이미지를 나타낸다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선호 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장소를 선호한다는 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장소의 위치 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장소를 지도에서 위치로 표시해 준다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슬라이드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장소의 이미지들을 슬라이드로 보여준다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35C7E48-0450-4AF4-A062-3424A942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4643" y="836852"/>
            <a:ext cx="4838130" cy="588596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622416" y="162060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4199718" y="190863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4806291" y="190863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D7F7A1-9E7B-4167-A0D3-367B2EAE1929}"/>
              </a:ext>
            </a:extLst>
          </p:cNvPr>
          <p:cNvSpPr/>
          <p:nvPr/>
        </p:nvSpPr>
        <p:spPr>
          <a:xfrm>
            <a:off x="2636023" y="465059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243092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조혜린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양육정보</a:t>
                      </a:r>
                      <a:r>
                        <a:rPr lang="en-US" altLang="ko-KR" sz="1300" dirty="0"/>
                        <a:t>[</a:t>
                      </a:r>
                      <a:r>
                        <a:rPr lang="ko-KR" altLang="en-US" sz="1300" dirty="0" err="1"/>
                        <a:t>놀거리</a:t>
                      </a:r>
                      <a:r>
                        <a:rPr lang="en-US" altLang="ko-KR" sz="1300" dirty="0"/>
                        <a:t>]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위치검색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위치 설정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검색하고 싶은 위치를 설정한다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위치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내 위치로 위치를 설정해준다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장소명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또는 주소를 입력하는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검색창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명이나 주소를 입력하여 원하는 장소를 검색합니다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설정한 위치로부터의 주위 반경 설정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설정한 위치로부터 몇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km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있는 장소들을 검색할 것인지 설정한다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종류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식당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펜션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캠핑장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운동장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기타 카테고리가 있고 이 카테고리 중 원하는 카테고리만 선택하여 장소들을 검색한다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검색된 결과 확인 리스트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사용자가 설정한 위치와 장소 종류를 통해 해당되는 장소들이 검색되어 나타나는 결과 확인 리스트이다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선호 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장소를 선호한다는 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8.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번에서 검색된 결과 중 가장 첫 번째로 검색된 결과를 지도에 표시해준다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C20E9A-BD19-401F-A33B-F615390AA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3668" y="892687"/>
            <a:ext cx="4800080" cy="577429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B72D3B64-8A19-4B98-B7B1-6259485AD4BC}"/>
              </a:ext>
            </a:extLst>
          </p:cNvPr>
          <p:cNvSpPr/>
          <p:nvPr/>
        </p:nvSpPr>
        <p:spPr>
          <a:xfrm>
            <a:off x="2568131" y="203978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F521B8F-0F89-4647-8153-E106C323AB7C}"/>
              </a:ext>
            </a:extLst>
          </p:cNvPr>
          <p:cNvSpPr/>
          <p:nvPr/>
        </p:nvSpPr>
        <p:spPr>
          <a:xfrm>
            <a:off x="3857038" y="234780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F6BB689-5640-4E6D-AD80-ABEE92DB8317}"/>
              </a:ext>
            </a:extLst>
          </p:cNvPr>
          <p:cNvSpPr/>
          <p:nvPr/>
        </p:nvSpPr>
        <p:spPr>
          <a:xfrm>
            <a:off x="2568131" y="260706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B6321F4-6A7B-46A8-9FA1-3F2A539667AF}"/>
              </a:ext>
            </a:extLst>
          </p:cNvPr>
          <p:cNvSpPr/>
          <p:nvPr/>
        </p:nvSpPr>
        <p:spPr>
          <a:xfrm>
            <a:off x="2539256" y="304821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D54DF99-564F-439A-BF03-B029BE3DA89B}"/>
              </a:ext>
            </a:extLst>
          </p:cNvPr>
          <p:cNvSpPr/>
          <p:nvPr/>
        </p:nvSpPr>
        <p:spPr>
          <a:xfrm>
            <a:off x="2529631" y="366576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C2B26D-F98F-4AE3-80B9-8C4195721E27}"/>
              </a:ext>
            </a:extLst>
          </p:cNvPr>
          <p:cNvSpPr/>
          <p:nvPr/>
        </p:nvSpPr>
        <p:spPr>
          <a:xfrm>
            <a:off x="2568131" y="443496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398DB05-9658-4015-8963-1BB6151F5334}"/>
              </a:ext>
            </a:extLst>
          </p:cNvPr>
          <p:cNvSpPr/>
          <p:nvPr/>
        </p:nvSpPr>
        <p:spPr>
          <a:xfrm>
            <a:off x="3929046" y="457897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7FE6EC9-785C-48EB-AD58-84714FDC6819}"/>
              </a:ext>
            </a:extLst>
          </p:cNvPr>
          <p:cNvSpPr/>
          <p:nvPr/>
        </p:nvSpPr>
        <p:spPr>
          <a:xfrm>
            <a:off x="4601700" y="211179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51113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조혜린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양육정보</a:t>
                      </a:r>
                      <a:r>
                        <a:rPr lang="en-US" altLang="ko-KR" sz="1300" dirty="0"/>
                        <a:t>[</a:t>
                      </a:r>
                      <a:r>
                        <a:rPr lang="ko-KR" altLang="en-US" sz="1300" dirty="0" err="1"/>
                        <a:t>놀거리</a:t>
                      </a:r>
                      <a:r>
                        <a:rPr lang="en-US" altLang="ko-KR" sz="1300" dirty="0"/>
                        <a:t>]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장소추가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추가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추가할 장소들의 정보를 입력함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장소명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영업시간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입력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프리뷰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사용자가 올린 사진의 이미지를 미리보기로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미리보기 옆에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‘-’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버튼은 이미지를 삭제할 수 있다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추가하기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버튼을 누르면 장소가 추가됨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890E04B-E73C-42A1-89CB-9332C231C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2370" y="924291"/>
            <a:ext cx="4867906" cy="584933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06FFAF1-5DFB-49BE-8253-96FDEA7E7A1A}"/>
              </a:ext>
            </a:extLst>
          </p:cNvPr>
          <p:cNvSpPr/>
          <p:nvPr/>
        </p:nvSpPr>
        <p:spPr>
          <a:xfrm>
            <a:off x="3025582" y="193330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A32A35-F47B-4FCC-AC08-AE5364BE498B}"/>
              </a:ext>
            </a:extLst>
          </p:cNvPr>
          <p:cNvSpPr/>
          <p:nvPr/>
        </p:nvSpPr>
        <p:spPr>
          <a:xfrm>
            <a:off x="4405021" y="550291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2BDBA19-D0E8-49A0-B95A-C2433CC94E19}"/>
              </a:ext>
            </a:extLst>
          </p:cNvPr>
          <p:cNvSpPr/>
          <p:nvPr/>
        </p:nvSpPr>
        <p:spPr>
          <a:xfrm>
            <a:off x="3681523" y="34290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846605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1053618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1867382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양육정보</a:t>
                      </a:r>
                      <a:r>
                        <a:rPr lang="en-US" altLang="ko-KR" sz="1300" dirty="0"/>
                        <a:t>[</a:t>
                      </a:r>
                      <a:r>
                        <a:rPr lang="ko-KR" altLang="en-US" sz="1300" dirty="0" err="1"/>
                        <a:t>알거리</a:t>
                      </a:r>
                      <a:r>
                        <a:rPr lang="en-US" altLang="ko-KR" sz="1300" dirty="0"/>
                        <a:t>]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지역선택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8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지역선택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리스트에서 사용자의 현재 지역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지역선택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리스트에서 사용자의 현재 지역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 선택 후 나타나는 영역으로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검색할 장소의 카테고리를 클릭하면 해당 안내 페이지로 이동함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지역과 카테고리 선택 후 클릭 시 장소 찾기 페이지로 이동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추가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 시 장소를 추가하는 페이지로 이동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2A8BE68-0E9E-4505-8E3E-B99957EDB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734" y="900470"/>
            <a:ext cx="4193957" cy="55580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CA4EAE-1EE4-4419-89D2-E3DA0FC58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88" y="1718833"/>
            <a:ext cx="4217158" cy="309635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568FB39-15E6-40EE-B52D-050DB69D7990}"/>
              </a:ext>
            </a:extLst>
          </p:cNvPr>
          <p:cNvSpPr/>
          <p:nvPr/>
        </p:nvSpPr>
        <p:spPr>
          <a:xfrm>
            <a:off x="925675" y="319500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8B247E-BA09-40FF-B1AB-134C4D5D95BE}"/>
              </a:ext>
            </a:extLst>
          </p:cNvPr>
          <p:cNvSpPr/>
          <p:nvPr/>
        </p:nvSpPr>
        <p:spPr>
          <a:xfrm>
            <a:off x="2670324" y="319500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3C30E2-AF63-4BB5-8064-253805064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3" r="7383"/>
          <a:stretch/>
        </p:blipFill>
        <p:spPr>
          <a:xfrm>
            <a:off x="4317043" y="2578224"/>
            <a:ext cx="597485" cy="1960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6C680A-1BCF-4170-ABB1-BC6F557388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9"/>
          <a:stretch/>
        </p:blipFill>
        <p:spPr>
          <a:xfrm>
            <a:off x="5135204" y="860121"/>
            <a:ext cx="4001016" cy="481377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529256D-6181-44D2-A3FB-F1A824D360B5}"/>
              </a:ext>
            </a:extLst>
          </p:cNvPr>
          <p:cNvSpPr/>
          <p:nvPr/>
        </p:nvSpPr>
        <p:spPr>
          <a:xfrm>
            <a:off x="5323145" y="128515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68849B-4621-418C-97A9-5F2D6314081D}"/>
              </a:ext>
            </a:extLst>
          </p:cNvPr>
          <p:cNvSpPr/>
          <p:nvPr/>
        </p:nvSpPr>
        <p:spPr>
          <a:xfrm>
            <a:off x="6621338" y="486105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617B2EA-2CB1-4BFC-838C-9808DDFDB7EA}"/>
              </a:ext>
            </a:extLst>
          </p:cNvPr>
          <p:cNvSpPr/>
          <p:nvPr/>
        </p:nvSpPr>
        <p:spPr>
          <a:xfrm>
            <a:off x="6621338" y="526747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15179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양육정보</a:t>
                      </a:r>
                      <a:r>
                        <a:rPr lang="en-US" altLang="ko-KR" sz="1300" dirty="0"/>
                        <a:t>[</a:t>
                      </a:r>
                      <a:r>
                        <a:rPr lang="ko-KR" altLang="en-US" sz="1300" dirty="0" err="1"/>
                        <a:t>알거리</a:t>
                      </a:r>
                      <a:r>
                        <a:rPr lang="en-US" altLang="ko-KR" sz="1300" dirty="0"/>
                        <a:t>] - </a:t>
                      </a:r>
                      <a:r>
                        <a:rPr lang="ko-KR" altLang="en-US" sz="1300" dirty="0"/>
                        <a:t>장소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9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검색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선택한 카테고리를 기반으로 찾고자 하는 장소를 검색하고 우측의 돋보기버튼을 클릭 시 바로 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위치보기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영역에 해당 장소의 위치가 지도에 표시됨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선택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사용자가 선택한 위치와 카테고리 기준으로 장소를 나열함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사용자가 원하는 장소를 선택하면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‘5.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위치보기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영역에 해당 장소의 위치가 지도에 표시됨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장소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이전 페이지에서 사용자가 선택한 위치를 나타냄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 시 이전 페이지로 이동하여 현재 위치를 다시 선택할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설정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드롭 메뉴를 이용해 다른 카테고리의 장소를 찾을 수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위치 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상단의 검색 기능에서 선택한 장소의 위치 정보를 지도에 표시하여 나타냄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자주가는 장소는 선호하는 장소로 등록하여 마이페이지에서 바로 찾아볼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FBCE417-DD01-4F60-81AC-2CF1D384B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690" y="1662312"/>
            <a:ext cx="4207135" cy="393643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829FF7F-E1D3-435D-AEFE-52ED72F484FF}"/>
              </a:ext>
            </a:extLst>
          </p:cNvPr>
          <p:cNvSpPr/>
          <p:nvPr/>
        </p:nvSpPr>
        <p:spPr>
          <a:xfrm>
            <a:off x="5428706" y="187406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1EA523-9C35-4263-ADB2-2E8FA9BBAEF5}"/>
              </a:ext>
            </a:extLst>
          </p:cNvPr>
          <p:cNvSpPr/>
          <p:nvPr/>
        </p:nvSpPr>
        <p:spPr>
          <a:xfrm>
            <a:off x="4423758" y="311048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3F5C99-74E9-4F99-B79D-2F8683378679}"/>
              </a:ext>
            </a:extLst>
          </p:cNvPr>
          <p:cNvSpPr/>
          <p:nvPr/>
        </p:nvSpPr>
        <p:spPr>
          <a:xfrm rot="5400000">
            <a:off x="3116765" y="3753802"/>
            <a:ext cx="3058160" cy="772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800CB-F102-4F95-8F0A-65CDCD94A510}"/>
              </a:ext>
            </a:extLst>
          </p:cNvPr>
          <p:cNvSpPr/>
          <p:nvPr/>
        </p:nvSpPr>
        <p:spPr>
          <a:xfrm rot="10800000">
            <a:off x="2115744" y="5368310"/>
            <a:ext cx="2353455" cy="393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6BD54F-4333-4AF3-90B7-215DE127CDB7}"/>
              </a:ext>
            </a:extLst>
          </p:cNvPr>
          <p:cNvSpPr/>
          <p:nvPr/>
        </p:nvSpPr>
        <p:spPr>
          <a:xfrm rot="16200000">
            <a:off x="-1135502" y="3793251"/>
            <a:ext cx="235345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62A776-202C-4CD5-A2FD-D6584769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12" y="1338678"/>
            <a:ext cx="4658448" cy="363158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3BA39D8-EFC3-431B-B42D-0D9E4A44C0CF}"/>
              </a:ext>
            </a:extLst>
          </p:cNvPr>
          <p:cNvSpPr/>
          <p:nvPr/>
        </p:nvSpPr>
        <p:spPr>
          <a:xfrm>
            <a:off x="486012" y="29004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635CB3-971C-42C3-B32A-A469EE0AF83D}"/>
              </a:ext>
            </a:extLst>
          </p:cNvPr>
          <p:cNvSpPr/>
          <p:nvPr/>
        </p:nvSpPr>
        <p:spPr>
          <a:xfrm>
            <a:off x="4187436" y="282845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6F1AFEF-8B15-4E70-A597-CD2DCDFAB004}"/>
              </a:ext>
            </a:extLst>
          </p:cNvPr>
          <p:cNvSpPr/>
          <p:nvPr/>
        </p:nvSpPr>
        <p:spPr>
          <a:xfrm>
            <a:off x="486012" y="328498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1E72BEA-E69A-44F4-A890-0C75000FECD2}"/>
              </a:ext>
            </a:extLst>
          </p:cNvPr>
          <p:cNvSpPr/>
          <p:nvPr/>
        </p:nvSpPr>
        <p:spPr>
          <a:xfrm>
            <a:off x="3854642" y="246710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8423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 웹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프로젝튼 개요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209A2-7ECD-402B-9104-DA2E77E836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9681" y="1235512"/>
            <a:ext cx="7792638" cy="4139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C9014-0488-43E5-A750-FCB99F857433}"/>
              </a:ext>
            </a:extLst>
          </p:cNvPr>
          <p:cNvSpPr txBox="1"/>
          <p:nvPr/>
        </p:nvSpPr>
        <p:spPr>
          <a:xfrm>
            <a:off x="8485175" y="5375351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https://mypetlife.co.kr/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865BC-F8AA-4292-87CA-504CFF247220}"/>
              </a:ext>
            </a:extLst>
          </p:cNvPr>
          <p:cNvSpPr txBox="1"/>
          <p:nvPr/>
        </p:nvSpPr>
        <p:spPr>
          <a:xfrm>
            <a:off x="1693843" y="5885812"/>
            <a:ext cx="8813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Bemypet</a:t>
            </a:r>
            <a:r>
              <a:rPr lang="ko-KR" altLang="en-US" dirty="0"/>
              <a:t>은 반려동물에 대한 지식 정보를 제공하는 사이트로 반려동물의 훈련정보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음식</a:t>
            </a:r>
            <a:r>
              <a:rPr lang="en-US" altLang="ko-KR" dirty="0"/>
              <a:t>, </a:t>
            </a:r>
            <a:r>
              <a:rPr lang="ko-KR" altLang="en-US" dirty="0"/>
              <a:t>행동분석 등의 다양한 정보를 사용자가 찾아볼 수 있는 서비스를 제공합니다</a:t>
            </a:r>
          </a:p>
        </p:txBody>
      </p:sp>
    </p:spTree>
    <p:extLst>
      <p:ext uri="{BB962C8B-B14F-4D97-AF65-F5344CB8AC3E}">
        <p14:creationId xmlns:p14="http://schemas.microsoft.com/office/powerpoint/2010/main" val="2942718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양육정보</a:t>
                      </a:r>
                      <a:r>
                        <a:rPr lang="en-US" altLang="ko-KR" sz="1300" dirty="0"/>
                        <a:t>[</a:t>
                      </a:r>
                      <a:r>
                        <a:rPr lang="ko-KR" altLang="en-US" sz="1300" dirty="0" err="1"/>
                        <a:t>알거리</a:t>
                      </a:r>
                      <a:r>
                        <a:rPr lang="en-US" altLang="ko-KR" sz="1300" dirty="0"/>
                        <a:t>] - </a:t>
                      </a:r>
                      <a:r>
                        <a:rPr lang="ko-KR" altLang="en-US" sz="1300" dirty="0"/>
                        <a:t>장소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10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 추가 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사용자가 직접 추가하고자 하는 장소의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분류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영업시간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특이사항 등을 입력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추가하기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입력한 장소 정보가 저장되고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알거리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검색 페이지로 이동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8A13F3A1-2ABE-4A36-B12E-679137081B4C}"/>
              </a:ext>
            </a:extLst>
          </p:cNvPr>
          <p:cNvGrpSpPr/>
          <p:nvPr/>
        </p:nvGrpSpPr>
        <p:grpSpPr>
          <a:xfrm>
            <a:off x="1867119" y="925669"/>
            <a:ext cx="5002548" cy="5832158"/>
            <a:chOff x="2140414" y="926861"/>
            <a:chExt cx="5002548" cy="583215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67BA4E1-2091-4128-9CE9-33E969C7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0414" y="926861"/>
              <a:ext cx="5002548" cy="583215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567129-DCD1-4A43-946A-62EA0CB53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040" y="1442266"/>
              <a:ext cx="620976" cy="165153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B3561C5E-F3B5-4A30-BF7E-347C976EB0E0}"/>
              </a:ext>
            </a:extLst>
          </p:cNvPr>
          <p:cNvSpPr/>
          <p:nvPr/>
        </p:nvSpPr>
        <p:spPr>
          <a:xfrm>
            <a:off x="2708519" y="214061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9F01E4-A052-4582-A99A-751D516B7732}"/>
              </a:ext>
            </a:extLst>
          </p:cNvPr>
          <p:cNvSpPr/>
          <p:nvPr/>
        </p:nvSpPr>
        <p:spPr>
          <a:xfrm>
            <a:off x="3897118" y="563431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BFEDD0-53C7-486C-869D-0912C67DB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3" r="7383"/>
          <a:stretch/>
        </p:blipFill>
        <p:spPr>
          <a:xfrm>
            <a:off x="6096000" y="1917698"/>
            <a:ext cx="5864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28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459464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09036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16858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커뮤니티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나눔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중고거래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봉사 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11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 목록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 글이 먼저 뜨고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아이콘으로 최신 글을 강조해줌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제목에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 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 [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 중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 [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 완료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아이콘으로 보여줌</a:t>
                      </a: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글에 포함된 사진을 보여주어 무슨 물건인지 쉽게 알 수 있게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나눔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동물 종류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 형태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조회수의 간단한 내용을 보여줌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중고거래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 형태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조회수의 간단한 내용을 보여줌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모집 인원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조회수의 간단한 내용을 보여줌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 검색</a:t>
                      </a: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칸을 두어 원하는 키워드를 쉽게 검색하여 볼 수 있게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번호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글 수가 넘어가면 페이지로 분류해줌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 버튼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 화면으로 창이 넘어가게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3801AD99-C90B-48E6-B29E-E028252D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704" y="973898"/>
            <a:ext cx="3739810" cy="340393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3561C5E-F3B5-4A30-BF7E-347C976EB0E0}"/>
              </a:ext>
            </a:extLst>
          </p:cNvPr>
          <p:cNvSpPr/>
          <p:nvPr/>
        </p:nvSpPr>
        <p:spPr>
          <a:xfrm>
            <a:off x="1106505" y="1966079"/>
            <a:ext cx="87181" cy="871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9F01E4-A052-4582-A99A-751D516B7732}"/>
              </a:ext>
            </a:extLst>
          </p:cNvPr>
          <p:cNvSpPr/>
          <p:nvPr/>
        </p:nvSpPr>
        <p:spPr>
          <a:xfrm>
            <a:off x="1437615" y="3564408"/>
            <a:ext cx="87181" cy="871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ADBCCEC-A7EC-4CDF-AD6F-D389149DA87F}"/>
              </a:ext>
            </a:extLst>
          </p:cNvPr>
          <p:cNvSpPr/>
          <p:nvPr/>
        </p:nvSpPr>
        <p:spPr>
          <a:xfrm>
            <a:off x="1762967" y="3739085"/>
            <a:ext cx="87181" cy="871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9414179-F377-4ABE-BCCC-F58BE9BE759E}"/>
              </a:ext>
            </a:extLst>
          </p:cNvPr>
          <p:cNvSpPr/>
          <p:nvPr/>
        </p:nvSpPr>
        <p:spPr>
          <a:xfrm>
            <a:off x="3307052" y="3607998"/>
            <a:ext cx="87181" cy="871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CFF0C5-E109-44D9-AF8A-CCA75BCB5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107" y="973898"/>
            <a:ext cx="3913471" cy="357728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F46C8CB-85F0-4977-89C5-966148A1C3FB}"/>
              </a:ext>
            </a:extLst>
          </p:cNvPr>
          <p:cNvSpPr/>
          <p:nvPr/>
        </p:nvSpPr>
        <p:spPr>
          <a:xfrm>
            <a:off x="5210657" y="2009669"/>
            <a:ext cx="87181" cy="871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4553D6A-0DB8-41F5-99AB-FE84725427B8}"/>
              </a:ext>
            </a:extLst>
          </p:cNvPr>
          <p:cNvSpPr/>
          <p:nvPr/>
        </p:nvSpPr>
        <p:spPr>
          <a:xfrm>
            <a:off x="5617106" y="3695494"/>
            <a:ext cx="87181" cy="871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465B37-B32C-4287-BEFB-76CF87D706AD}"/>
              </a:ext>
            </a:extLst>
          </p:cNvPr>
          <p:cNvSpPr/>
          <p:nvPr/>
        </p:nvSpPr>
        <p:spPr>
          <a:xfrm>
            <a:off x="5929741" y="3927116"/>
            <a:ext cx="87181" cy="871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090C808-6254-4D23-8734-66C6A2100B87}"/>
              </a:ext>
            </a:extLst>
          </p:cNvPr>
          <p:cNvSpPr/>
          <p:nvPr/>
        </p:nvSpPr>
        <p:spPr>
          <a:xfrm>
            <a:off x="7690791" y="3782675"/>
            <a:ext cx="87181" cy="871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E91AB45-454C-42F7-856F-BE4D80A54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4908" y="3429000"/>
            <a:ext cx="3602398" cy="3263463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6A509520-75B4-43C5-8BBF-6CD401DB6967}"/>
              </a:ext>
            </a:extLst>
          </p:cNvPr>
          <p:cNvSpPr/>
          <p:nvPr/>
        </p:nvSpPr>
        <p:spPr>
          <a:xfrm>
            <a:off x="3353409" y="4337004"/>
            <a:ext cx="81647" cy="81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5492AFA-F410-4A27-947A-C6322D37B133}"/>
              </a:ext>
            </a:extLst>
          </p:cNvPr>
          <p:cNvSpPr/>
          <p:nvPr/>
        </p:nvSpPr>
        <p:spPr>
          <a:xfrm>
            <a:off x="3823784" y="5899672"/>
            <a:ext cx="81647" cy="81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D51A67-E8F0-487D-B76D-C7CEA8D364E1}"/>
              </a:ext>
            </a:extLst>
          </p:cNvPr>
          <p:cNvSpPr/>
          <p:nvPr/>
        </p:nvSpPr>
        <p:spPr>
          <a:xfrm>
            <a:off x="4079525" y="6095758"/>
            <a:ext cx="81647" cy="81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8A8DEF-3CBD-4E6C-82DF-91FFDCFE76B6}"/>
              </a:ext>
            </a:extLst>
          </p:cNvPr>
          <p:cNvSpPr/>
          <p:nvPr/>
        </p:nvSpPr>
        <p:spPr>
          <a:xfrm>
            <a:off x="5704287" y="5981319"/>
            <a:ext cx="81647" cy="81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19758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469089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09036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158958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커뮤니티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나눔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중고거래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봉사 글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12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 작성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dirty="0"/>
                        <a:t>글쓰기 전에 카테고리를 한번 더 확인할 수 있게 하여 원하는 게시판인지 확인함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- [</a:t>
                      </a:r>
                      <a:r>
                        <a:rPr lang="ko-KR" altLang="en-US" sz="1200" dirty="0"/>
                        <a:t>거래 전</a:t>
                      </a:r>
                      <a:r>
                        <a:rPr lang="en-US" altLang="ko-KR" sz="1200" dirty="0"/>
                        <a:t>], [</a:t>
                      </a:r>
                      <a:r>
                        <a:rPr lang="ko-KR" altLang="en-US" sz="1200" dirty="0"/>
                        <a:t>거래 중</a:t>
                      </a:r>
                      <a:r>
                        <a:rPr lang="en-US" altLang="ko-KR" sz="1200" dirty="0"/>
                        <a:t>], [</a:t>
                      </a:r>
                      <a:r>
                        <a:rPr lang="ko-KR" altLang="en-US" sz="1200" dirty="0"/>
                        <a:t>거래 완료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선택하여 목록에 보여줄 수 있게 </a:t>
                      </a:r>
                      <a:r>
                        <a:rPr lang="ko-KR" altLang="en-US" sz="1200" dirty="0" err="1"/>
                        <a:t>해줌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 작성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동물 종과 거래 형태를 필수로 적게 하여 목록 창에 보여줄 내용을 입력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dirty="0"/>
                        <a:t>필수 입력내용을 적어 두어 사용자들이 입력하게 함</a:t>
                      </a:r>
                      <a:endParaRPr lang="en-US" altLang="ko-KR" sz="1200" dirty="0"/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첨부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dirty="0"/>
                        <a:t>사진이나 파일을 첨부할 수 있는 아이콘을 두어 파일을 넣게 함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미리보기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취소 버튼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dirty="0"/>
                        <a:t>미리보기 버튼으로 글 쓴 화면을 미리 보게 함</a:t>
                      </a:r>
                    </a:p>
                    <a:p>
                      <a:r>
                        <a:rPr lang="en-US" altLang="ko-KR" sz="1200" dirty="0"/>
                        <a:t>  - </a:t>
                      </a:r>
                      <a:r>
                        <a:rPr lang="ko-KR" altLang="en-US" sz="1200" dirty="0"/>
                        <a:t>확인 버튼으로 글쓰기를 완료</a:t>
                      </a:r>
                    </a:p>
                    <a:p>
                      <a:r>
                        <a:rPr lang="en-US" altLang="ko-KR" sz="1200" dirty="0"/>
                        <a:t>  - </a:t>
                      </a:r>
                      <a:r>
                        <a:rPr lang="ko-KR" altLang="en-US" sz="1200" dirty="0"/>
                        <a:t>취소 버튼을 누르면 목록으로 </a:t>
                      </a:r>
                      <a:r>
                        <a:rPr lang="ko-KR" altLang="en-US" sz="1200" dirty="0" err="1"/>
                        <a:t>돌아감</a:t>
                      </a:r>
                      <a:endParaRPr lang="ko-KR" altLang="en-US" sz="1200" dirty="0"/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D3F0F98-2D22-4569-B57E-E7AF74E6D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608" y="869403"/>
            <a:ext cx="3735438" cy="348006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3561C5E-F3B5-4A30-BF7E-347C976EB0E0}"/>
              </a:ext>
            </a:extLst>
          </p:cNvPr>
          <p:cNvSpPr/>
          <p:nvPr/>
        </p:nvSpPr>
        <p:spPr>
          <a:xfrm>
            <a:off x="586458" y="1978211"/>
            <a:ext cx="89987" cy="899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9F01E4-A052-4582-A99A-751D516B7732}"/>
              </a:ext>
            </a:extLst>
          </p:cNvPr>
          <p:cNvSpPr/>
          <p:nvPr/>
        </p:nvSpPr>
        <p:spPr>
          <a:xfrm>
            <a:off x="1575022" y="2476634"/>
            <a:ext cx="89987" cy="899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ADBCCEC-A7EC-4CDF-AD6F-D389149DA87F}"/>
              </a:ext>
            </a:extLst>
          </p:cNvPr>
          <p:cNvSpPr/>
          <p:nvPr/>
        </p:nvSpPr>
        <p:spPr>
          <a:xfrm>
            <a:off x="3115416" y="3878525"/>
            <a:ext cx="89987" cy="899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29FF7F-E1D3-435D-AEFE-52ED72F484FF}"/>
              </a:ext>
            </a:extLst>
          </p:cNvPr>
          <p:cNvSpPr/>
          <p:nvPr/>
        </p:nvSpPr>
        <p:spPr>
          <a:xfrm>
            <a:off x="1838746" y="4060854"/>
            <a:ext cx="89987" cy="899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DA43A2-AECB-4EBA-AE69-8F130A491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0460" y="869403"/>
            <a:ext cx="3570242" cy="358938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1DD383B-3D5F-4CCF-8573-0D82BB89217A}"/>
              </a:ext>
            </a:extLst>
          </p:cNvPr>
          <p:cNvSpPr/>
          <p:nvPr/>
        </p:nvSpPr>
        <p:spPr>
          <a:xfrm>
            <a:off x="5592884" y="1979656"/>
            <a:ext cx="86657" cy="8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EA15FEE-A7D5-4DFC-B0DC-0E124360B774}"/>
              </a:ext>
            </a:extLst>
          </p:cNvPr>
          <p:cNvSpPr/>
          <p:nvPr/>
        </p:nvSpPr>
        <p:spPr>
          <a:xfrm>
            <a:off x="5614881" y="2389539"/>
            <a:ext cx="86657" cy="8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52E791B-B766-4E8E-BCAD-B31A3EC107EB}"/>
              </a:ext>
            </a:extLst>
          </p:cNvPr>
          <p:cNvSpPr/>
          <p:nvPr/>
        </p:nvSpPr>
        <p:spPr>
          <a:xfrm>
            <a:off x="7999001" y="3754450"/>
            <a:ext cx="86657" cy="8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D16189B-732B-426B-AD8E-7079736B0E93}"/>
              </a:ext>
            </a:extLst>
          </p:cNvPr>
          <p:cNvSpPr/>
          <p:nvPr/>
        </p:nvSpPr>
        <p:spPr>
          <a:xfrm>
            <a:off x="6807525" y="3924964"/>
            <a:ext cx="86657" cy="870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9422F62-2BFD-4620-A590-D960D59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5502" y="3001474"/>
            <a:ext cx="3503544" cy="356020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87DC79D5-B5A7-4F02-907D-8E8D4B4F4351}"/>
              </a:ext>
            </a:extLst>
          </p:cNvPr>
          <p:cNvSpPr/>
          <p:nvPr/>
        </p:nvSpPr>
        <p:spPr>
          <a:xfrm>
            <a:off x="3207283" y="4077208"/>
            <a:ext cx="85468" cy="86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4D6DB4-E399-4D34-A6C7-4FCA57106CDB}"/>
              </a:ext>
            </a:extLst>
          </p:cNvPr>
          <p:cNvSpPr/>
          <p:nvPr/>
        </p:nvSpPr>
        <p:spPr>
          <a:xfrm>
            <a:off x="3162669" y="4414683"/>
            <a:ext cx="85468" cy="86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5C7EE8C-04F0-4BB7-98BC-543E3FF609EE}"/>
              </a:ext>
            </a:extLst>
          </p:cNvPr>
          <p:cNvSpPr/>
          <p:nvPr/>
        </p:nvSpPr>
        <p:spPr>
          <a:xfrm>
            <a:off x="5519354" y="5811221"/>
            <a:ext cx="85468" cy="86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21EE1DB-F1E2-466F-B1C8-A376C47FDA25}"/>
              </a:ext>
            </a:extLst>
          </p:cNvPr>
          <p:cNvSpPr/>
          <p:nvPr/>
        </p:nvSpPr>
        <p:spPr>
          <a:xfrm>
            <a:off x="4348683" y="6022839"/>
            <a:ext cx="85468" cy="86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00715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438499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27759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170825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커뮤니티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나눔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중고거래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봉사 글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13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작성된 글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dirty="0"/>
                        <a:t>제목에 </a:t>
                      </a:r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거래 전</a:t>
                      </a:r>
                      <a:r>
                        <a:rPr lang="en-US" altLang="ko-KR" sz="1200" dirty="0"/>
                        <a:t>], [</a:t>
                      </a:r>
                      <a:r>
                        <a:rPr lang="ko-KR" altLang="en-US" sz="1200" dirty="0"/>
                        <a:t>거래 중</a:t>
                      </a:r>
                      <a:r>
                        <a:rPr lang="en-US" altLang="ko-KR" sz="1200" dirty="0"/>
                        <a:t>], [</a:t>
                      </a:r>
                      <a:r>
                        <a:rPr lang="ko-KR" altLang="en-US" sz="1200" dirty="0"/>
                        <a:t>거래 완료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보여주어 상태를 쉽게 확인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- </a:t>
                      </a:r>
                      <a:r>
                        <a:rPr lang="ko-KR" altLang="en-US" sz="1200" dirty="0"/>
                        <a:t>글에 포함된 사진을 보여주어 무슨 물건인지 쉽게 알 수 있게 </a:t>
                      </a:r>
                      <a:r>
                        <a:rPr lang="ko-KR" altLang="en-US" sz="1200" dirty="0" err="1"/>
                        <a:t>해줌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- </a:t>
                      </a:r>
                      <a:r>
                        <a:rPr lang="ko-KR" altLang="en-US" sz="1200" dirty="0"/>
                        <a:t>글 내용을 보여줌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 작성</a:t>
                      </a: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원하는 사용자가 댓글을 달 수 있게 함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답글을 달 수 있고 쪽지 보내기도 가능하여 작성자와 소통할 수 있게 한다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글쓴이는 본인의 글을 수정할 수 있음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목록으로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돌아감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찜하기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상품에 하트 아이콘을 눌러 찜하기를 하면 마이페이지에서 쉽게 확인 가능함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쪽지 보내기 아이콘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댓글로도 글쓴이와 소통할 수 있지만 쪽지 보내기를 두어 쪽지로도 소통할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67A5294-5485-464F-97C1-B258CF0D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112" y="915175"/>
            <a:ext cx="3310559" cy="343431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3561C5E-F3B5-4A30-BF7E-347C976EB0E0}"/>
              </a:ext>
            </a:extLst>
          </p:cNvPr>
          <p:cNvSpPr/>
          <p:nvPr/>
        </p:nvSpPr>
        <p:spPr>
          <a:xfrm>
            <a:off x="832508" y="1768250"/>
            <a:ext cx="87154" cy="856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9F01E4-A052-4582-A99A-751D516B7732}"/>
              </a:ext>
            </a:extLst>
          </p:cNvPr>
          <p:cNvSpPr/>
          <p:nvPr/>
        </p:nvSpPr>
        <p:spPr>
          <a:xfrm>
            <a:off x="919662" y="3407463"/>
            <a:ext cx="87154" cy="856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ADBCCEC-A7EC-4CDF-AD6F-D389149DA87F}"/>
              </a:ext>
            </a:extLst>
          </p:cNvPr>
          <p:cNvSpPr/>
          <p:nvPr/>
        </p:nvSpPr>
        <p:spPr>
          <a:xfrm>
            <a:off x="1811214" y="3719507"/>
            <a:ext cx="87154" cy="856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3BBD2E8-245F-42F5-BC49-8B5037B284D5}"/>
              </a:ext>
            </a:extLst>
          </p:cNvPr>
          <p:cNvSpPr/>
          <p:nvPr/>
        </p:nvSpPr>
        <p:spPr>
          <a:xfrm>
            <a:off x="1561349" y="1683515"/>
            <a:ext cx="87154" cy="856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D166212-8EF3-4508-98D3-51060A92C183}"/>
              </a:ext>
            </a:extLst>
          </p:cNvPr>
          <p:cNvSpPr/>
          <p:nvPr/>
        </p:nvSpPr>
        <p:spPr>
          <a:xfrm>
            <a:off x="2634940" y="1887767"/>
            <a:ext cx="87154" cy="856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EAE110-16B8-4F7B-9EE5-42C7EDD5E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3162" y="915175"/>
            <a:ext cx="3310079" cy="343431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4034DF9-C481-4A56-B9C8-0B69EB6DDB4D}"/>
              </a:ext>
            </a:extLst>
          </p:cNvPr>
          <p:cNvSpPr/>
          <p:nvPr/>
        </p:nvSpPr>
        <p:spPr>
          <a:xfrm>
            <a:off x="5718872" y="1726203"/>
            <a:ext cx="87154" cy="84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DBB3A3F-9354-467B-BED6-3DC44BDD0B67}"/>
              </a:ext>
            </a:extLst>
          </p:cNvPr>
          <p:cNvSpPr/>
          <p:nvPr/>
        </p:nvSpPr>
        <p:spPr>
          <a:xfrm>
            <a:off x="5675295" y="3448681"/>
            <a:ext cx="87154" cy="84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EFABE8B-E628-49C2-8B4A-6221F45B4952}"/>
              </a:ext>
            </a:extLst>
          </p:cNvPr>
          <p:cNvSpPr/>
          <p:nvPr/>
        </p:nvSpPr>
        <p:spPr>
          <a:xfrm>
            <a:off x="6585022" y="3721042"/>
            <a:ext cx="87154" cy="84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0988EE5-120F-4268-8E57-FA56AB80B4F7}"/>
              </a:ext>
            </a:extLst>
          </p:cNvPr>
          <p:cNvSpPr/>
          <p:nvPr/>
        </p:nvSpPr>
        <p:spPr>
          <a:xfrm>
            <a:off x="6319398" y="1726203"/>
            <a:ext cx="87154" cy="84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CC937FB-B79D-4C3D-815B-447FCE1EA7E3}"/>
              </a:ext>
            </a:extLst>
          </p:cNvPr>
          <p:cNvSpPr/>
          <p:nvPr/>
        </p:nvSpPr>
        <p:spPr>
          <a:xfrm>
            <a:off x="7339503" y="1853879"/>
            <a:ext cx="87154" cy="84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72F2545-B70F-4CB7-9163-2619B0EC7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149" y="3136958"/>
            <a:ext cx="3284039" cy="343431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78505ECF-66BC-4F4C-A7CC-F1EC386C8FD4}"/>
              </a:ext>
            </a:extLst>
          </p:cNvPr>
          <p:cNvSpPr/>
          <p:nvPr/>
        </p:nvSpPr>
        <p:spPr>
          <a:xfrm>
            <a:off x="3378758" y="3936963"/>
            <a:ext cx="87946" cy="834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67C2E36-2AD8-4DD2-86E6-C89D1ECC4334}"/>
              </a:ext>
            </a:extLst>
          </p:cNvPr>
          <p:cNvSpPr/>
          <p:nvPr/>
        </p:nvSpPr>
        <p:spPr>
          <a:xfrm>
            <a:off x="3438080" y="5634421"/>
            <a:ext cx="87946" cy="834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A330F1E-EAEB-44FD-817E-37340758819D}"/>
              </a:ext>
            </a:extLst>
          </p:cNvPr>
          <p:cNvSpPr/>
          <p:nvPr/>
        </p:nvSpPr>
        <p:spPr>
          <a:xfrm>
            <a:off x="4340876" y="5943822"/>
            <a:ext cx="87946" cy="834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E496E85-AC81-4AA9-90FF-7E9AED217E03}"/>
              </a:ext>
            </a:extLst>
          </p:cNvPr>
          <p:cNvSpPr/>
          <p:nvPr/>
        </p:nvSpPr>
        <p:spPr>
          <a:xfrm>
            <a:off x="4288798" y="3978697"/>
            <a:ext cx="87946" cy="834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DAD45F8-2682-42EA-A36B-354A3037FBF1}"/>
              </a:ext>
            </a:extLst>
          </p:cNvPr>
          <p:cNvSpPr/>
          <p:nvPr/>
        </p:nvSpPr>
        <p:spPr>
          <a:xfrm>
            <a:off x="5079452" y="4120937"/>
            <a:ext cx="87946" cy="834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49052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전문의 질의응답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 게시판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14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조회수를 기준으로 게시판을 정렬하는 공간을 마련해 놓는다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작성일자를 기준으로 가장 최신 질문 순서대로 볼 수 있게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게시물의 숫자를 볼 수 있고 지금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몇번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째 페이지 인지 확인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조회를 통해 게시물을 찾을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새로이 작성할 수 있게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 시에 권한이 필요하다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게시판을 구현한다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번호판 제목 작성자 작성일자 조회수 작성일자는 작성 날짜로 바로 등록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게시판의 페이지를 표시해주는 바를 만들어 준다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FD08E0A-CAAD-4B4F-9938-A97D9964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" b="64608"/>
          <a:stretch/>
        </p:blipFill>
        <p:spPr>
          <a:xfrm>
            <a:off x="161042" y="1230437"/>
            <a:ext cx="2616290" cy="2754422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E46C5631-DA9F-4C31-B968-E63FD970CC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3" b="19447"/>
          <a:stretch/>
        </p:blipFill>
        <p:spPr>
          <a:xfrm>
            <a:off x="2956965" y="1230436"/>
            <a:ext cx="2451924" cy="275442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358D31B-89D5-403B-8664-29D55527D021}"/>
              </a:ext>
            </a:extLst>
          </p:cNvPr>
          <p:cNvSpPr/>
          <p:nvPr/>
        </p:nvSpPr>
        <p:spPr>
          <a:xfrm>
            <a:off x="315012" y="2427075"/>
            <a:ext cx="153971" cy="17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FA2B92-4ED7-43E2-8E6A-3C8D90634B4E}"/>
              </a:ext>
            </a:extLst>
          </p:cNvPr>
          <p:cNvSpPr/>
          <p:nvPr/>
        </p:nvSpPr>
        <p:spPr>
          <a:xfrm>
            <a:off x="1526316" y="2427075"/>
            <a:ext cx="153971" cy="17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ACB473-87F2-4BFA-BAF5-A5F4B74521BF}"/>
              </a:ext>
            </a:extLst>
          </p:cNvPr>
          <p:cNvSpPr/>
          <p:nvPr/>
        </p:nvSpPr>
        <p:spPr>
          <a:xfrm>
            <a:off x="161041" y="3508002"/>
            <a:ext cx="153971" cy="17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79B45B-4467-461F-B27C-D47E191D02FB}"/>
              </a:ext>
            </a:extLst>
          </p:cNvPr>
          <p:cNvSpPr/>
          <p:nvPr/>
        </p:nvSpPr>
        <p:spPr>
          <a:xfrm>
            <a:off x="845060" y="3420885"/>
            <a:ext cx="153971" cy="17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64B7C95-DAA2-4FFA-9B2D-BF3EB1620644}"/>
              </a:ext>
            </a:extLst>
          </p:cNvPr>
          <p:cNvSpPr/>
          <p:nvPr/>
        </p:nvSpPr>
        <p:spPr>
          <a:xfrm>
            <a:off x="2426309" y="3508002"/>
            <a:ext cx="153971" cy="17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075C99-EA12-4CA3-B495-9ECB61003E2A}"/>
              </a:ext>
            </a:extLst>
          </p:cNvPr>
          <p:cNvSpPr/>
          <p:nvPr/>
        </p:nvSpPr>
        <p:spPr>
          <a:xfrm>
            <a:off x="2956965" y="1230436"/>
            <a:ext cx="153971" cy="17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1C73A29-3867-4F66-83ED-EC2545115F2F}"/>
              </a:ext>
            </a:extLst>
          </p:cNvPr>
          <p:cNvSpPr/>
          <p:nvPr/>
        </p:nvSpPr>
        <p:spPr>
          <a:xfrm>
            <a:off x="3670908" y="3595120"/>
            <a:ext cx="153971" cy="1742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374450-EEFD-471F-B318-D29412C20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41" y="1688708"/>
            <a:ext cx="2616290" cy="287586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AC484D27-BD5E-4FA2-8154-53EF111C7E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53"/>
          <a:stretch/>
        </p:blipFill>
        <p:spPr>
          <a:xfrm>
            <a:off x="3285567" y="4015984"/>
            <a:ext cx="2491519" cy="2799498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15FC7600-BF4D-4C0E-BEE3-09A2064DD8FE}"/>
              </a:ext>
            </a:extLst>
          </p:cNvPr>
          <p:cNvSpPr/>
          <p:nvPr/>
        </p:nvSpPr>
        <p:spPr>
          <a:xfrm>
            <a:off x="3425242" y="5218713"/>
            <a:ext cx="160353" cy="1814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A2F7DC-3796-48D4-8B16-252F2037BC18}"/>
              </a:ext>
            </a:extLst>
          </p:cNvPr>
          <p:cNvSpPr/>
          <p:nvPr/>
        </p:nvSpPr>
        <p:spPr>
          <a:xfrm>
            <a:off x="4561391" y="5218713"/>
            <a:ext cx="160353" cy="1814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1C9168-654A-4357-942A-AB021D04FB69}"/>
              </a:ext>
            </a:extLst>
          </p:cNvPr>
          <p:cNvSpPr/>
          <p:nvPr/>
        </p:nvSpPr>
        <p:spPr>
          <a:xfrm>
            <a:off x="3213677" y="6337844"/>
            <a:ext cx="160353" cy="1814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C3570091-1FD1-4EE9-A753-532B3D61326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4" b="18165"/>
          <a:stretch/>
        </p:blipFill>
        <p:spPr>
          <a:xfrm>
            <a:off x="6345640" y="4015984"/>
            <a:ext cx="2491519" cy="2799498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5AA522B5-DCD3-46E9-9288-B223975A7E74}"/>
              </a:ext>
            </a:extLst>
          </p:cNvPr>
          <p:cNvSpPr/>
          <p:nvPr/>
        </p:nvSpPr>
        <p:spPr>
          <a:xfrm>
            <a:off x="3934801" y="6247116"/>
            <a:ext cx="160353" cy="1814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D10133-C971-457C-874F-CF4B850551D5}"/>
              </a:ext>
            </a:extLst>
          </p:cNvPr>
          <p:cNvSpPr/>
          <p:nvPr/>
        </p:nvSpPr>
        <p:spPr>
          <a:xfrm>
            <a:off x="5423607" y="6337844"/>
            <a:ext cx="160353" cy="1814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D64734C-4A41-45C2-807D-39DC01ECA583}"/>
              </a:ext>
            </a:extLst>
          </p:cNvPr>
          <p:cNvSpPr/>
          <p:nvPr/>
        </p:nvSpPr>
        <p:spPr>
          <a:xfrm>
            <a:off x="6265463" y="3984858"/>
            <a:ext cx="160353" cy="1814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306D8FB-4114-4A41-8A86-03B5E8C7A9D5}"/>
              </a:ext>
            </a:extLst>
          </p:cNvPr>
          <p:cNvSpPr/>
          <p:nvPr/>
        </p:nvSpPr>
        <p:spPr>
          <a:xfrm>
            <a:off x="7105539" y="6337844"/>
            <a:ext cx="160353" cy="1814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AC9DB54-04C6-407E-9B7B-DFB7DB7E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567" y="4479499"/>
            <a:ext cx="2491519" cy="3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935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전문의 질의응답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게시판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답변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15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전문의의 정보를 보여주어 신뢰성을 높인다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전문의의 답변을 답을 달은 전문의만 수정할 수 있게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작성자만이 내용만 수정할 수 있다 하지만 답변이 달린 후는 수정할 수 없다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답변은 전문의가 확인된 사람만 사용할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AE5D0DA-25B5-456D-9CCA-61D511731D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52"/>
          <a:stretch/>
        </p:blipFill>
        <p:spPr>
          <a:xfrm>
            <a:off x="333896" y="1236407"/>
            <a:ext cx="3874711" cy="5095567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4AB18548-BD9C-4A9F-8D27-2BF87B8E7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5" b="3297"/>
          <a:stretch/>
        </p:blipFill>
        <p:spPr>
          <a:xfrm>
            <a:off x="5211097" y="1236407"/>
            <a:ext cx="3874711" cy="509556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756E535-FA6E-4010-89A1-14F0D1988A10}"/>
              </a:ext>
            </a:extLst>
          </p:cNvPr>
          <p:cNvSpPr/>
          <p:nvPr/>
        </p:nvSpPr>
        <p:spPr>
          <a:xfrm>
            <a:off x="4975123" y="201282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C128FB4-10B6-4773-BE56-C7ACCBC40949}"/>
              </a:ext>
            </a:extLst>
          </p:cNvPr>
          <p:cNvSpPr/>
          <p:nvPr/>
        </p:nvSpPr>
        <p:spPr>
          <a:xfrm>
            <a:off x="7964330" y="488540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9691592-6325-4B6F-831C-F1E49BFA2F8A}"/>
              </a:ext>
            </a:extLst>
          </p:cNvPr>
          <p:cNvSpPr/>
          <p:nvPr/>
        </p:nvSpPr>
        <p:spPr>
          <a:xfrm>
            <a:off x="7310284" y="548807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BE1589D-69E0-4067-BB7B-3663E18AB5A2}"/>
              </a:ext>
            </a:extLst>
          </p:cNvPr>
          <p:cNvSpPr/>
          <p:nvPr/>
        </p:nvSpPr>
        <p:spPr>
          <a:xfrm>
            <a:off x="8052820" y="547517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F97F9-59B3-4D5D-BB53-E752EE907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896" y="1748194"/>
            <a:ext cx="3874711" cy="3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21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521766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247005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전문의 질의응답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 게시판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글쓰기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16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전문의 질의응답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 게시판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게시판에 글을 쓸 것인지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글쓰는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중간에 선택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공개범위를 정할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 쓴 모습을 미리 볼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파일을 불러서 올릴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9E5B4FE-936E-4AD0-A6B5-8AC641541F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557" y="997941"/>
            <a:ext cx="4421658" cy="362787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7A08D0F-C003-4C94-AD4C-E44741274A54}"/>
              </a:ext>
            </a:extLst>
          </p:cNvPr>
          <p:cNvSpPr/>
          <p:nvPr/>
        </p:nvSpPr>
        <p:spPr>
          <a:xfrm>
            <a:off x="111253" y="1963216"/>
            <a:ext cx="146128" cy="1653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72020A5-5634-442C-BFD7-8A49B4070AD9}"/>
              </a:ext>
            </a:extLst>
          </p:cNvPr>
          <p:cNvSpPr/>
          <p:nvPr/>
        </p:nvSpPr>
        <p:spPr>
          <a:xfrm>
            <a:off x="2772000" y="1963216"/>
            <a:ext cx="146128" cy="1653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DC66BE-641C-4BBA-B85E-DC6C500AB920}"/>
              </a:ext>
            </a:extLst>
          </p:cNvPr>
          <p:cNvSpPr/>
          <p:nvPr/>
        </p:nvSpPr>
        <p:spPr>
          <a:xfrm>
            <a:off x="1365518" y="3582801"/>
            <a:ext cx="146128" cy="1653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A2D38E-A0BA-46CA-8139-71B158F46221}"/>
              </a:ext>
            </a:extLst>
          </p:cNvPr>
          <p:cNvSpPr/>
          <p:nvPr/>
        </p:nvSpPr>
        <p:spPr>
          <a:xfrm>
            <a:off x="4074973" y="3500121"/>
            <a:ext cx="146128" cy="1653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ED1A1-A2B1-4A4A-B11A-C987CC02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0557" y="1288061"/>
            <a:ext cx="4421658" cy="276579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39CFB8E-EF88-4D63-B2DD-AAE1BD59E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48" y="2773681"/>
            <a:ext cx="4674897" cy="386739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0E8D0368-EDC6-451E-BF86-EF8C065B7D5E}"/>
              </a:ext>
            </a:extLst>
          </p:cNvPr>
          <p:cNvSpPr/>
          <p:nvPr/>
        </p:nvSpPr>
        <p:spPr>
          <a:xfrm>
            <a:off x="4641321" y="4012785"/>
            <a:ext cx="144515" cy="1635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821962-EAD0-48BE-A4D5-42835AC1D57E}"/>
              </a:ext>
            </a:extLst>
          </p:cNvPr>
          <p:cNvSpPr/>
          <p:nvPr/>
        </p:nvSpPr>
        <p:spPr>
          <a:xfrm>
            <a:off x="6806033" y="4005258"/>
            <a:ext cx="144515" cy="1635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81E036-74B1-44A5-9623-CB3C1AA9544A}"/>
              </a:ext>
            </a:extLst>
          </p:cNvPr>
          <p:cNvSpPr/>
          <p:nvPr/>
        </p:nvSpPr>
        <p:spPr>
          <a:xfrm>
            <a:off x="5996148" y="5557287"/>
            <a:ext cx="144515" cy="1635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A2F504D-3B60-48D9-99D4-A6E809EA9C1C}"/>
              </a:ext>
            </a:extLst>
          </p:cNvPr>
          <p:cNvSpPr/>
          <p:nvPr/>
        </p:nvSpPr>
        <p:spPr>
          <a:xfrm>
            <a:off x="8826230" y="5475520"/>
            <a:ext cx="144515" cy="1635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39EFB1E-8DD7-4CE0-921E-2FDEE75D0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847" y="3085002"/>
            <a:ext cx="4674897" cy="3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자유 게시판 </a:t>
                      </a: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게시글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17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게시글에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바로 댓글을 작성할 수 있게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구성해두었다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 또는 댓글에 대한 좋아요 기능이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 댓글을 쓴 본인만 수정할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 작성자만 글을 수정할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작성자에 한해서 글을 지울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B155E5F-1C16-40A5-A112-70177B599F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1"/>
          <a:stretch/>
        </p:blipFill>
        <p:spPr>
          <a:xfrm>
            <a:off x="4817306" y="1278312"/>
            <a:ext cx="3874711" cy="5033998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B287C09B-E710-417F-921A-2C3CC38BDE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58"/>
          <a:stretch/>
        </p:blipFill>
        <p:spPr>
          <a:xfrm>
            <a:off x="1052053" y="1165543"/>
            <a:ext cx="3765253" cy="514676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3655837-CFEA-4821-8904-F9620A172C0D}"/>
              </a:ext>
            </a:extLst>
          </p:cNvPr>
          <p:cNvSpPr/>
          <p:nvPr/>
        </p:nvSpPr>
        <p:spPr>
          <a:xfrm>
            <a:off x="4935794" y="162244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DA52C97-0DE2-4B3A-A621-B81CDC7BBF4C}"/>
              </a:ext>
            </a:extLst>
          </p:cNvPr>
          <p:cNvSpPr/>
          <p:nvPr/>
        </p:nvSpPr>
        <p:spPr>
          <a:xfrm>
            <a:off x="7648994" y="127831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8B6BA6F-A6C3-4360-85A2-03F53AB9E24F}"/>
              </a:ext>
            </a:extLst>
          </p:cNvPr>
          <p:cNvSpPr/>
          <p:nvPr/>
        </p:nvSpPr>
        <p:spPr>
          <a:xfrm>
            <a:off x="7766982" y="226567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4B6252-357B-4598-A240-853D0257C962}"/>
              </a:ext>
            </a:extLst>
          </p:cNvPr>
          <p:cNvSpPr/>
          <p:nvPr/>
        </p:nvSpPr>
        <p:spPr>
          <a:xfrm>
            <a:off x="6833419" y="515222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C7DDFDE-27CB-418C-83D6-0B2350C03F71}"/>
              </a:ext>
            </a:extLst>
          </p:cNvPr>
          <p:cNvSpPr/>
          <p:nvPr/>
        </p:nvSpPr>
        <p:spPr>
          <a:xfrm>
            <a:off x="7531008" y="515222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D53C98-71A9-4456-B097-23ACC7B48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053" y="1672952"/>
            <a:ext cx="3765253" cy="32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70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회원 로그인 </a:t>
                      </a:r>
                      <a:r>
                        <a:rPr lang="en-US" altLang="ko-KR" sz="1300" dirty="0"/>
                        <a:t>&amp; </a:t>
                      </a:r>
                      <a:r>
                        <a:rPr lang="ko-KR" altLang="en-US" sz="1300" dirty="0"/>
                        <a:t>관리자 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로그인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로그인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로그인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비밀번호로 로그인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로그인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홈페이지를 관리하는 관리자의 기본적인 로그인 창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소셜로그인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다른 소셜 네트워크를 통해 로그인할 수 있게 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409" y="1568030"/>
            <a:ext cx="6500331" cy="3939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9BF5CB-1E1A-4546-A884-FF89F5E34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48792" y="1710025"/>
            <a:ext cx="5174708" cy="4476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0" y="0"/>
          <a:ext cx="12190626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AniBuddy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김여진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회원가입</a:t>
                      </a: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이용약관 동의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300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/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약관동의 체크박스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약관에 동의할 수 있게 해주는 기본적인 체크박스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다음 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동의 완료 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회원정보 입력 페이지로 넘어갈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 취소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동의여부와 상관없이 이전 화면으로 돌아간다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53025"/>
            <a:ext cx="8647698" cy="5303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4654</Words>
  <Application>Microsoft Office PowerPoint</Application>
  <PresentationFormat>와이드스크린</PresentationFormat>
  <Paragraphs>1140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3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Hyerin Jo</cp:lastModifiedBy>
  <cp:revision>361</cp:revision>
  <dcterms:created xsi:type="dcterms:W3CDTF">2020-05-19T03:44:03Z</dcterms:created>
  <dcterms:modified xsi:type="dcterms:W3CDTF">2020-06-28T15:38:56Z</dcterms:modified>
</cp:coreProperties>
</file>